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sldIdLst>
    <p:sldId id="256" r:id="rId2"/>
    <p:sldId id="260" r:id="rId3"/>
    <p:sldId id="261" r:id="rId4"/>
    <p:sldId id="263" r:id="rId5"/>
    <p:sldId id="264" r:id="rId6"/>
    <p:sldId id="267" r:id="rId7"/>
    <p:sldId id="258" r:id="rId8"/>
    <p:sldId id="259" r:id="rId9"/>
    <p:sldId id="282" r:id="rId10"/>
    <p:sldId id="283" r:id="rId11"/>
    <p:sldId id="281" r:id="rId12"/>
    <p:sldId id="295" r:id="rId13"/>
    <p:sldId id="271" r:id="rId14"/>
    <p:sldId id="272" r:id="rId15"/>
    <p:sldId id="273" r:id="rId16"/>
    <p:sldId id="274" r:id="rId17"/>
    <p:sldId id="279" r:id="rId18"/>
    <p:sldId id="276" r:id="rId19"/>
    <p:sldId id="277" r:id="rId20"/>
    <p:sldId id="278" r:id="rId21"/>
    <p:sldId id="285" r:id="rId22"/>
    <p:sldId id="286" r:id="rId23"/>
    <p:sldId id="287" r:id="rId24"/>
    <p:sldId id="288" r:id="rId25"/>
    <p:sldId id="291" r:id="rId26"/>
    <p:sldId id="284" r:id="rId27"/>
    <p:sldId id="269" r:id="rId28"/>
    <p:sldId id="270" r:id="rId29"/>
    <p:sldId id="289" r:id="rId30"/>
    <p:sldId id="290" r:id="rId31"/>
    <p:sldId id="292" r:id="rId32"/>
    <p:sldId id="293" r:id="rId33"/>
    <p:sldId id="294" r:id="rId34"/>
    <p:sldId id="265" r:id="rId35"/>
    <p:sldId id="262" r:id="rId36"/>
    <p:sldId id="26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0" autoAdjust="0"/>
    <p:restoredTop sz="94660"/>
  </p:normalViewPr>
  <p:slideViewPr>
    <p:cSldViewPr snapToGrid="0">
      <p:cViewPr varScale="1">
        <p:scale>
          <a:sx n="96" d="100"/>
          <a:sy n="96" d="100"/>
        </p:scale>
        <p:origin x="20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71BEAC-F632-461E-8ADF-236D4FFA6131}" type="datetimeFigureOut">
              <a:rPr lang="en-IN" smtClean="0"/>
              <a:t>27-09-2022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0A024E-36F3-478A-8F1F-57B9875FD059}" type="slidenum">
              <a:rPr lang="en-IN" smtClean="0"/>
              <a:t>‹#›</a:t>
            </a:fld>
            <a:endParaRPr lang="en-IN"/>
          </a:p>
        </p:txBody>
      </p:sp>
    </p:spTree>
    <p:extLst>
      <p:ext uri="{BB962C8B-B14F-4D97-AF65-F5344CB8AC3E}">
        <p14:creationId xmlns:p14="http://schemas.microsoft.com/office/powerpoint/2010/main" val="1150839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07B6A-888B-E3D7-9116-6EEB00C473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C1A7D93-3B40-B2E3-FF09-1574B7387F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D4BAEE5-9D2F-4DED-ABF4-DEDE2AE3F4E7}"/>
              </a:ext>
            </a:extLst>
          </p:cNvPr>
          <p:cNvSpPr>
            <a:spLocks noGrp="1"/>
          </p:cNvSpPr>
          <p:nvPr>
            <p:ph type="dt" sz="half" idx="10"/>
          </p:nvPr>
        </p:nvSpPr>
        <p:spPr/>
        <p:txBody>
          <a:bodyPr/>
          <a:lstStyle/>
          <a:p>
            <a:fld id="{1D194A20-4CBD-4A9E-AB95-27D26D479292}" type="datetime1">
              <a:rPr lang="en-IN" smtClean="0"/>
              <a:t>27-09-2022</a:t>
            </a:fld>
            <a:endParaRPr lang="en-IN"/>
          </a:p>
        </p:txBody>
      </p:sp>
      <p:sp>
        <p:nvSpPr>
          <p:cNvPr id="5" name="Footer Placeholder 4">
            <a:extLst>
              <a:ext uri="{FF2B5EF4-FFF2-40B4-BE49-F238E27FC236}">
                <a16:creationId xmlns:a16="http://schemas.microsoft.com/office/drawing/2014/main" id="{65B771AC-01CB-57DB-7F9D-C97C00DA7C09}"/>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E4913B2C-D509-7D48-202F-AC33B47C8B4D}"/>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2676240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72084-E8A2-8C3B-E854-15FBC886C34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DAE758-5342-08C8-58E2-32EB25A623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09A660-0124-5D4F-0AA6-43D98FEF4CBB}"/>
              </a:ext>
            </a:extLst>
          </p:cNvPr>
          <p:cNvSpPr>
            <a:spLocks noGrp="1"/>
          </p:cNvSpPr>
          <p:nvPr>
            <p:ph type="dt" sz="half" idx="10"/>
          </p:nvPr>
        </p:nvSpPr>
        <p:spPr/>
        <p:txBody>
          <a:bodyPr/>
          <a:lstStyle/>
          <a:p>
            <a:fld id="{89610808-B1D8-4491-8F78-195720314E15}" type="datetime1">
              <a:rPr lang="en-IN" smtClean="0"/>
              <a:t>27-09-2022</a:t>
            </a:fld>
            <a:endParaRPr lang="en-IN"/>
          </a:p>
        </p:txBody>
      </p:sp>
      <p:sp>
        <p:nvSpPr>
          <p:cNvPr id="5" name="Footer Placeholder 4">
            <a:extLst>
              <a:ext uri="{FF2B5EF4-FFF2-40B4-BE49-F238E27FC236}">
                <a16:creationId xmlns:a16="http://schemas.microsoft.com/office/drawing/2014/main" id="{60AB39DD-F565-001A-FF2C-40B48C0DB729}"/>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D9235F2D-ED54-1538-3FF5-B6F2962F061F}"/>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2836800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33D0F7-93B0-8B38-A4D0-958DA91B00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2CB5AA-B75E-1BBF-74A6-203045CB59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8D8FC4-17C4-145E-4463-43297CFCDD25}"/>
              </a:ext>
            </a:extLst>
          </p:cNvPr>
          <p:cNvSpPr>
            <a:spLocks noGrp="1"/>
          </p:cNvSpPr>
          <p:nvPr>
            <p:ph type="dt" sz="half" idx="10"/>
          </p:nvPr>
        </p:nvSpPr>
        <p:spPr/>
        <p:txBody>
          <a:bodyPr/>
          <a:lstStyle/>
          <a:p>
            <a:fld id="{20BD4253-14FB-4C87-A387-97E38BBBAA63}" type="datetime1">
              <a:rPr lang="en-IN" smtClean="0"/>
              <a:t>27-09-2022</a:t>
            </a:fld>
            <a:endParaRPr lang="en-IN"/>
          </a:p>
        </p:txBody>
      </p:sp>
      <p:sp>
        <p:nvSpPr>
          <p:cNvPr id="5" name="Footer Placeholder 4">
            <a:extLst>
              <a:ext uri="{FF2B5EF4-FFF2-40B4-BE49-F238E27FC236}">
                <a16:creationId xmlns:a16="http://schemas.microsoft.com/office/drawing/2014/main" id="{161CC3C2-1C8D-98DE-0C97-2F06FA7DB98F}"/>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22184F48-7261-258D-FBBD-337F83F66EA8}"/>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489559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CE09D-D936-5524-167A-3D43183696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9980F1-E297-046E-6432-B3C5EA9B79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F60C5A-C1BF-C84C-0CD5-86A4F9E30AFD}"/>
              </a:ext>
            </a:extLst>
          </p:cNvPr>
          <p:cNvSpPr>
            <a:spLocks noGrp="1"/>
          </p:cNvSpPr>
          <p:nvPr>
            <p:ph type="dt" sz="half" idx="10"/>
          </p:nvPr>
        </p:nvSpPr>
        <p:spPr/>
        <p:txBody>
          <a:bodyPr/>
          <a:lstStyle/>
          <a:p>
            <a:fld id="{06A1D679-3D35-4A27-9D7D-1ED7215E0F1F}" type="datetime1">
              <a:rPr lang="en-IN" smtClean="0"/>
              <a:t>27-09-2022</a:t>
            </a:fld>
            <a:endParaRPr lang="en-IN"/>
          </a:p>
        </p:txBody>
      </p:sp>
      <p:sp>
        <p:nvSpPr>
          <p:cNvPr id="5" name="Footer Placeholder 4">
            <a:extLst>
              <a:ext uri="{FF2B5EF4-FFF2-40B4-BE49-F238E27FC236}">
                <a16:creationId xmlns:a16="http://schemas.microsoft.com/office/drawing/2014/main" id="{39BE0D0C-D020-55E1-58FB-72D3DAA5766C}"/>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7CF4E84A-F1AA-0B79-6447-5C36F1C47A8C}"/>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2962576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B6FF-EC2A-6B9F-A870-539C9D1F86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7BC52CB-8B2B-676D-DD9A-23E9AC5AA8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D6C51B-B058-3233-7F74-D36AC9618EDF}"/>
              </a:ext>
            </a:extLst>
          </p:cNvPr>
          <p:cNvSpPr>
            <a:spLocks noGrp="1"/>
          </p:cNvSpPr>
          <p:nvPr>
            <p:ph type="dt" sz="half" idx="10"/>
          </p:nvPr>
        </p:nvSpPr>
        <p:spPr/>
        <p:txBody>
          <a:bodyPr/>
          <a:lstStyle/>
          <a:p>
            <a:fld id="{0FC56330-ABBB-46E4-A29F-BF571AE8849D}" type="datetime1">
              <a:rPr lang="en-IN" smtClean="0"/>
              <a:t>27-09-2022</a:t>
            </a:fld>
            <a:endParaRPr lang="en-IN"/>
          </a:p>
        </p:txBody>
      </p:sp>
      <p:sp>
        <p:nvSpPr>
          <p:cNvPr id="5" name="Footer Placeholder 4">
            <a:extLst>
              <a:ext uri="{FF2B5EF4-FFF2-40B4-BE49-F238E27FC236}">
                <a16:creationId xmlns:a16="http://schemas.microsoft.com/office/drawing/2014/main" id="{03EC10D0-CA72-82CB-A31F-A3B0B4D1F6A1}"/>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6EF3053B-24E9-C982-46D5-B2A09E1FA5A0}"/>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1196852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ADB0-B509-AC8D-B992-5C5F1CCA18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7A3D59-C409-FC52-BE94-25AF1753AD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CC60BFD-CC1D-649D-2D2B-1C8A64B4F4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A048569-DC7D-7B8E-7D9A-CCD879E4D638}"/>
              </a:ext>
            </a:extLst>
          </p:cNvPr>
          <p:cNvSpPr>
            <a:spLocks noGrp="1"/>
          </p:cNvSpPr>
          <p:nvPr>
            <p:ph type="dt" sz="half" idx="10"/>
          </p:nvPr>
        </p:nvSpPr>
        <p:spPr/>
        <p:txBody>
          <a:bodyPr/>
          <a:lstStyle/>
          <a:p>
            <a:fld id="{7B528E87-4198-492D-9BF9-F7BF0973FB47}" type="datetime1">
              <a:rPr lang="en-IN" smtClean="0"/>
              <a:t>27-09-2022</a:t>
            </a:fld>
            <a:endParaRPr lang="en-IN"/>
          </a:p>
        </p:txBody>
      </p:sp>
      <p:sp>
        <p:nvSpPr>
          <p:cNvPr id="6" name="Footer Placeholder 5">
            <a:extLst>
              <a:ext uri="{FF2B5EF4-FFF2-40B4-BE49-F238E27FC236}">
                <a16:creationId xmlns:a16="http://schemas.microsoft.com/office/drawing/2014/main" id="{8D9AF7B3-3893-5109-5897-51836C9695EB}"/>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41BF5AD1-CBB9-94CC-2942-590870FC8F9C}"/>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3927430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D411-F2ED-4BF5-1DA2-1DEAE89AA48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94A8A6-2770-C085-7AB0-1638AD5F6A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F6C9D-9C1C-EBD7-AE15-A0E11509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A0C2B37-AAC5-BB08-DC02-AA58C6FA98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85AE53-6066-5801-630C-9B0350C02F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92C8931-A135-8323-13F9-249C48AAC82F}"/>
              </a:ext>
            </a:extLst>
          </p:cNvPr>
          <p:cNvSpPr>
            <a:spLocks noGrp="1"/>
          </p:cNvSpPr>
          <p:nvPr>
            <p:ph type="dt" sz="half" idx="10"/>
          </p:nvPr>
        </p:nvSpPr>
        <p:spPr/>
        <p:txBody>
          <a:bodyPr/>
          <a:lstStyle/>
          <a:p>
            <a:fld id="{52366B94-DDF2-46A8-97B0-49DAB92082CB}" type="datetime1">
              <a:rPr lang="en-IN" smtClean="0"/>
              <a:t>27-09-2022</a:t>
            </a:fld>
            <a:endParaRPr lang="en-IN"/>
          </a:p>
        </p:txBody>
      </p:sp>
      <p:sp>
        <p:nvSpPr>
          <p:cNvPr id="8" name="Footer Placeholder 7">
            <a:extLst>
              <a:ext uri="{FF2B5EF4-FFF2-40B4-BE49-F238E27FC236}">
                <a16:creationId xmlns:a16="http://schemas.microsoft.com/office/drawing/2014/main" id="{862E62B8-E934-F9B3-D407-870C6B5E96D1}"/>
              </a:ext>
            </a:extLst>
          </p:cNvPr>
          <p:cNvSpPr>
            <a:spLocks noGrp="1"/>
          </p:cNvSpPr>
          <p:nvPr>
            <p:ph type="ftr" sz="quarter" idx="11"/>
          </p:nvPr>
        </p:nvSpPr>
        <p:spPr/>
        <p:txBody>
          <a:bodyPr/>
          <a:lstStyle/>
          <a:p>
            <a:r>
              <a:rPr lang="en-US"/>
              <a:t>BATCH - 11 TWEETS SENTIMENT ANALYSIS FOR US ELECTIONS - 2020</a:t>
            </a:r>
            <a:endParaRPr lang="en-IN"/>
          </a:p>
        </p:txBody>
      </p:sp>
      <p:sp>
        <p:nvSpPr>
          <p:cNvPr id="9" name="Slide Number Placeholder 8">
            <a:extLst>
              <a:ext uri="{FF2B5EF4-FFF2-40B4-BE49-F238E27FC236}">
                <a16:creationId xmlns:a16="http://schemas.microsoft.com/office/drawing/2014/main" id="{57AEB743-4CA2-3822-ADE1-942CD50796F7}"/>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4122433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8DC57-2075-368C-3E9F-2D71154AD3A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885AB61-26B0-9785-A2A0-B649B9018C75}"/>
              </a:ext>
            </a:extLst>
          </p:cNvPr>
          <p:cNvSpPr>
            <a:spLocks noGrp="1"/>
          </p:cNvSpPr>
          <p:nvPr>
            <p:ph type="dt" sz="half" idx="10"/>
          </p:nvPr>
        </p:nvSpPr>
        <p:spPr/>
        <p:txBody>
          <a:bodyPr/>
          <a:lstStyle/>
          <a:p>
            <a:fld id="{6B8CABC5-531B-49B0-B61B-A27BC2E91FFC}" type="datetime1">
              <a:rPr lang="en-IN" smtClean="0"/>
              <a:t>27-09-2022</a:t>
            </a:fld>
            <a:endParaRPr lang="en-IN"/>
          </a:p>
        </p:txBody>
      </p:sp>
      <p:sp>
        <p:nvSpPr>
          <p:cNvPr id="4" name="Footer Placeholder 3">
            <a:extLst>
              <a:ext uri="{FF2B5EF4-FFF2-40B4-BE49-F238E27FC236}">
                <a16:creationId xmlns:a16="http://schemas.microsoft.com/office/drawing/2014/main" id="{12A9B00E-2673-5261-CC32-E14AE73D0D55}"/>
              </a:ext>
            </a:extLst>
          </p:cNvPr>
          <p:cNvSpPr>
            <a:spLocks noGrp="1"/>
          </p:cNvSpPr>
          <p:nvPr>
            <p:ph type="ftr" sz="quarter" idx="11"/>
          </p:nvPr>
        </p:nvSpPr>
        <p:spPr/>
        <p:txBody>
          <a:bodyPr/>
          <a:lstStyle/>
          <a:p>
            <a:r>
              <a:rPr lang="en-US"/>
              <a:t>BATCH - 11 TWEETS SENTIMENT ANALYSIS FOR US ELECTIONS - 2020</a:t>
            </a:r>
            <a:endParaRPr lang="en-IN"/>
          </a:p>
        </p:txBody>
      </p:sp>
      <p:sp>
        <p:nvSpPr>
          <p:cNvPr id="5" name="Slide Number Placeholder 4">
            <a:extLst>
              <a:ext uri="{FF2B5EF4-FFF2-40B4-BE49-F238E27FC236}">
                <a16:creationId xmlns:a16="http://schemas.microsoft.com/office/drawing/2014/main" id="{4D2DB2BD-15F4-C794-6D01-B4795C0ACE08}"/>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2430427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D06BCE-71A3-CE30-2CA3-E7A9EED303BD}"/>
              </a:ext>
            </a:extLst>
          </p:cNvPr>
          <p:cNvSpPr>
            <a:spLocks noGrp="1"/>
          </p:cNvSpPr>
          <p:nvPr>
            <p:ph type="dt" sz="half" idx="10"/>
          </p:nvPr>
        </p:nvSpPr>
        <p:spPr/>
        <p:txBody>
          <a:bodyPr/>
          <a:lstStyle/>
          <a:p>
            <a:fld id="{43F782C9-A854-403A-8CC7-C000F850818A}" type="datetime1">
              <a:rPr lang="en-IN" smtClean="0"/>
              <a:t>27-09-2022</a:t>
            </a:fld>
            <a:endParaRPr lang="en-IN"/>
          </a:p>
        </p:txBody>
      </p:sp>
      <p:sp>
        <p:nvSpPr>
          <p:cNvPr id="3" name="Footer Placeholder 2">
            <a:extLst>
              <a:ext uri="{FF2B5EF4-FFF2-40B4-BE49-F238E27FC236}">
                <a16:creationId xmlns:a16="http://schemas.microsoft.com/office/drawing/2014/main" id="{B7772FF0-B2C6-2FC1-80C2-2DC1CA30DEBB}"/>
              </a:ext>
            </a:extLst>
          </p:cNvPr>
          <p:cNvSpPr>
            <a:spLocks noGrp="1"/>
          </p:cNvSpPr>
          <p:nvPr>
            <p:ph type="ftr" sz="quarter" idx="11"/>
          </p:nvPr>
        </p:nvSpPr>
        <p:spPr/>
        <p:txBody>
          <a:bodyPr/>
          <a:lstStyle/>
          <a:p>
            <a:r>
              <a:rPr lang="en-US"/>
              <a:t>BATCH - 11 TWEETS SENTIMENT ANALYSIS FOR US ELECTIONS - 2020</a:t>
            </a:r>
            <a:endParaRPr lang="en-IN"/>
          </a:p>
        </p:txBody>
      </p:sp>
      <p:sp>
        <p:nvSpPr>
          <p:cNvPr id="4" name="Slide Number Placeholder 3">
            <a:extLst>
              <a:ext uri="{FF2B5EF4-FFF2-40B4-BE49-F238E27FC236}">
                <a16:creationId xmlns:a16="http://schemas.microsoft.com/office/drawing/2014/main" id="{EA210143-5042-B6A5-123F-62B71BF75F59}"/>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3409541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3BC2-B883-B68B-6F6E-638DFC3E0D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9F11F2D-B08E-5D8E-D053-4B78002AD9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DAED4DD-3D8E-8664-02F6-E7C778C735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E102F-B6A1-520E-0DBA-CF20AA4D3686}"/>
              </a:ext>
            </a:extLst>
          </p:cNvPr>
          <p:cNvSpPr>
            <a:spLocks noGrp="1"/>
          </p:cNvSpPr>
          <p:nvPr>
            <p:ph type="dt" sz="half" idx="10"/>
          </p:nvPr>
        </p:nvSpPr>
        <p:spPr/>
        <p:txBody>
          <a:bodyPr/>
          <a:lstStyle/>
          <a:p>
            <a:fld id="{AF6F8E52-F96F-4085-B957-6F146E486A3F}" type="datetime1">
              <a:rPr lang="en-IN" smtClean="0"/>
              <a:t>27-09-2022</a:t>
            </a:fld>
            <a:endParaRPr lang="en-IN"/>
          </a:p>
        </p:txBody>
      </p:sp>
      <p:sp>
        <p:nvSpPr>
          <p:cNvPr id="6" name="Footer Placeholder 5">
            <a:extLst>
              <a:ext uri="{FF2B5EF4-FFF2-40B4-BE49-F238E27FC236}">
                <a16:creationId xmlns:a16="http://schemas.microsoft.com/office/drawing/2014/main" id="{1B1519F1-996C-FC31-B8B8-DAE0CC81568E}"/>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19CF1A6F-4E93-90F1-C322-F965D1FD7C8C}"/>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2717529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40D3D-0B1E-3C73-52A1-6E79C1129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919A37-641E-DB98-B95E-73FCF0FBED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62E80C7-ED2B-DA9C-7AD3-D59E4F191A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AACA32-15FA-3060-3BC1-D84BBE4FA960}"/>
              </a:ext>
            </a:extLst>
          </p:cNvPr>
          <p:cNvSpPr>
            <a:spLocks noGrp="1"/>
          </p:cNvSpPr>
          <p:nvPr>
            <p:ph type="dt" sz="half" idx="10"/>
          </p:nvPr>
        </p:nvSpPr>
        <p:spPr/>
        <p:txBody>
          <a:bodyPr/>
          <a:lstStyle/>
          <a:p>
            <a:fld id="{26AC8571-8D4F-4CCF-8805-061C7C3C4656}" type="datetime1">
              <a:rPr lang="en-IN" smtClean="0"/>
              <a:t>27-09-2022</a:t>
            </a:fld>
            <a:endParaRPr lang="en-IN"/>
          </a:p>
        </p:txBody>
      </p:sp>
      <p:sp>
        <p:nvSpPr>
          <p:cNvPr id="6" name="Footer Placeholder 5">
            <a:extLst>
              <a:ext uri="{FF2B5EF4-FFF2-40B4-BE49-F238E27FC236}">
                <a16:creationId xmlns:a16="http://schemas.microsoft.com/office/drawing/2014/main" id="{C4B10221-3C45-ECF3-369D-F8632F9F756B}"/>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8F0817DA-7F0D-BC8F-6DEE-D635A9F848C5}"/>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3721519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A33490-0127-8D78-795B-7499D44381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2035FEE-9CC7-46B1-A96F-23F51DBC4B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3CB119-D3D2-0AE7-0117-CE3F30DD26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D55163-FF4E-4753-A445-137C4B019789}" type="datetime1">
              <a:rPr lang="en-IN" smtClean="0"/>
              <a:t>27-09-2022</a:t>
            </a:fld>
            <a:endParaRPr lang="en-IN"/>
          </a:p>
        </p:txBody>
      </p:sp>
      <p:sp>
        <p:nvSpPr>
          <p:cNvPr id="5" name="Footer Placeholder 4">
            <a:extLst>
              <a:ext uri="{FF2B5EF4-FFF2-40B4-BE49-F238E27FC236}">
                <a16:creationId xmlns:a16="http://schemas.microsoft.com/office/drawing/2014/main" id="{FE57A7C1-4D0B-F321-C517-6D82306615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4EE0733A-FD81-C718-CF1D-E6668EFD97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4ADEAC-79D2-4F15-BC63-08A976F8C898}" type="slidenum">
              <a:rPr lang="en-IN" smtClean="0"/>
              <a:t>‹#›</a:t>
            </a:fld>
            <a:endParaRPr lang="en-IN"/>
          </a:p>
        </p:txBody>
      </p:sp>
    </p:spTree>
    <p:extLst>
      <p:ext uri="{BB962C8B-B14F-4D97-AF65-F5344CB8AC3E}">
        <p14:creationId xmlns:p14="http://schemas.microsoft.com/office/powerpoint/2010/main" val="3005149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nihal136/Twitter_Sentiment_Analysi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researchgate.net/profile/Soon-Chun" TargetMode="External"/><Relationship Id="rId3" Type="http://schemas.openxmlformats.org/officeDocument/2006/relationships/hyperlink" Target="https://journalofbigdata.springeropen.com/articles/10.1186/s40537-022-00633-z#auth-Rao_Hamza-Ali" TargetMode="External"/><Relationship Id="rId7" Type="http://schemas.openxmlformats.org/officeDocument/2006/relationships/hyperlink" Target="https://www.researchgate.net/profile/Ussama-Yaqub"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journalofbigdata.springeropen.com/articles/10.1186/s40537-022-00633-z#auth-Erik_J_-Linstead" TargetMode="External"/><Relationship Id="rId5" Type="http://schemas.openxmlformats.org/officeDocument/2006/relationships/hyperlink" Target="https://journalofbigdata.springeropen.com/articles/10.1186/s40537-022-00633-z#auth-Evelyn-Lawrie" TargetMode="External"/><Relationship Id="rId4" Type="http://schemas.openxmlformats.org/officeDocument/2006/relationships/hyperlink" Target="https://journalofbigdata.springeropen.com/articles/10.1186/s40537-022-00633-z#auth-Gabriela-Pinto" TargetMode="External"/><Relationship Id="rId9" Type="http://schemas.openxmlformats.org/officeDocument/2006/relationships/hyperlink" Target="https://www.researchgate.net/profile/Vijayalakshmi-Atluri"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kaggle.com/datasets/manchunhui/us-election-2020-tweet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5" name="Rectangle 103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0E144F98-9373-7A4E-E8C3-340E998824DC}"/>
              </a:ext>
            </a:extLst>
          </p:cNvPr>
          <p:cNvSpPr>
            <a:spLocks noGrp="1"/>
          </p:cNvSpPr>
          <p:nvPr>
            <p:ph type="ctrTitle"/>
          </p:nvPr>
        </p:nvSpPr>
        <p:spPr>
          <a:xfrm>
            <a:off x="3315031" y="1380754"/>
            <a:ext cx="5561938" cy="2513516"/>
          </a:xfrm>
        </p:spPr>
        <p:txBody>
          <a:bodyPr vert="horz" lIns="91440" tIns="45720" rIns="91440" bIns="45720" rtlCol="0" anchor="b">
            <a:normAutofit/>
          </a:bodyPr>
          <a:lstStyle/>
          <a:p>
            <a:r>
              <a:rPr lang="en-US" sz="4700" kern="1200" dirty="0">
                <a:solidFill>
                  <a:schemeClr val="tx1"/>
                </a:solidFill>
                <a:latin typeface="+mj-lt"/>
                <a:ea typeface="+mj-ea"/>
                <a:cs typeface="+mj-cs"/>
              </a:rPr>
              <a:t>TWITTER SENTIMENT ANALYSIS FOR US ELECTIONS</a:t>
            </a:r>
          </a:p>
        </p:txBody>
      </p:sp>
      <p:sp>
        <p:nvSpPr>
          <p:cNvPr id="3" name="Subtitle 2">
            <a:extLst>
              <a:ext uri="{FF2B5EF4-FFF2-40B4-BE49-F238E27FC236}">
                <a16:creationId xmlns:a16="http://schemas.microsoft.com/office/drawing/2014/main" id="{55B9305E-C20B-D3DA-43C9-522FC902B8FE}"/>
              </a:ext>
            </a:extLst>
          </p:cNvPr>
          <p:cNvSpPr>
            <a:spLocks noGrp="1"/>
          </p:cNvSpPr>
          <p:nvPr>
            <p:ph type="subTitle" idx="1"/>
          </p:nvPr>
        </p:nvSpPr>
        <p:spPr>
          <a:xfrm>
            <a:off x="3315031" y="4076802"/>
            <a:ext cx="5561938" cy="1534587"/>
          </a:xfrm>
        </p:spPr>
        <p:txBody>
          <a:bodyPr vert="horz" lIns="91440" tIns="45720" rIns="91440" bIns="45720" rtlCol="0">
            <a:normAutofit/>
          </a:bodyPr>
          <a:lstStyle/>
          <a:p>
            <a:r>
              <a:rPr lang="en-US" sz="1300" kern="1200" dirty="0">
                <a:solidFill>
                  <a:schemeClr val="tx1"/>
                </a:solidFill>
                <a:latin typeface="+mn-lt"/>
                <a:ea typeface="+mn-ea"/>
                <a:cs typeface="+mn-cs"/>
              </a:rPr>
              <a:t>TEAM MEMBERS</a:t>
            </a:r>
          </a:p>
          <a:p>
            <a:r>
              <a:rPr lang="en-US" sz="1300" kern="1200" dirty="0">
                <a:solidFill>
                  <a:schemeClr val="tx1"/>
                </a:solidFill>
                <a:latin typeface="+mn-lt"/>
                <a:ea typeface="+mn-ea"/>
                <a:cs typeface="+mn-cs"/>
              </a:rPr>
              <a:t>2010030374 – JAIDEEP SHARMA</a:t>
            </a:r>
          </a:p>
          <a:p>
            <a:r>
              <a:rPr lang="en-US" sz="1300" kern="1200" dirty="0">
                <a:solidFill>
                  <a:schemeClr val="tx1"/>
                </a:solidFill>
                <a:latin typeface="+mn-lt"/>
                <a:ea typeface="+mn-ea"/>
                <a:cs typeface="+mn-cs"/>
              </a:rPr>
              <a:t>2010030413 – NIHAL AGARWAL</a:t>
            </a:r>
          </a:p>
          <a:p>
            <a:r>
              <a:rPr lang="en-US" sz="1300" kern="1200" dirty="0">
                <a:solidFill>
                  <a:schemeClr val="tx1"/>
                </a:solidFill>
                <a:latin typeface="+mn-lt"/>
                <a:ea typeface="+mn-ea"/>
                <a:cs typeface="+mn-cs"/>
              </a:rPr>
              <a:t>2010030361 – T VENKATA SAI SATHVIK</a:t>
            </a:r>
          </a:p>
          <a:p>
            <a:r>
              <a:rPr lang="en-US" sz="1300" kern="1200" dirty="0">
                <a:solidFill>
                  <a:schemeClr val="tx1"/>
                </a:solidFill>
                <a:latin typeface="+mn-lt"/>
                <a:ea typeface="+mn-ea"/>
                <a:cs typeface="+mn-cs"/>
              </a:rPr>
              <a:t>2010030153 – SHAIK ABDUL SHAAN</a:t>
            </a:r>
          </a:p>
        </p:txBody>
      </p:sp>
      <p:sp>
        <p:nvSpPr>
          <p:cNvPr id="1039" name="Arc 103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41" name="Oval 104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aculties - Best Private University in Telangana &amp; Andhra Pradesh | KLH">
            <a:extLst>
              <a:ext uri="{FF2B5EF4-FFF2-40B4-BE49-F238E27FC236}">
                <a16:creationId xmlns:a16="http://schemas.microsoft.com/office/drawing/2014/main" id="{9EE186B2-39F1-144E-C8D5-D9CCB0FE6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7B65CCD9-F20B-3517-A6AC-D50C793CFF7E}"/>
              </a:ext>
            </a:extLst>
          </p:cNvPr>
          <p:cNvSpPr txBox="1">
            <a:spLocks/>
          </p:cNvSpPr>
          <p:nvPr/>
        </p:nvSpPr>
        <p:spPr>
          <a:xfrm>
            <a:off x="113665" y="3150346"/>
            <a:ext cx="3201366" cy="33874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spcAft>
                <a:spcPts val="600"/>
              </a:spcAft>
            </a:pPr>
            <a:r>
              <a:rPr lang="en-US" sz="3800" dirty="0">
                <a:solidFill>
                  <a:schemeClr val="bg1"/>
                </a:solidFill>
              </a:rPr>
              <a:t>DATA WAREHOUSE AND MINING</a:t>
            </a:r>
          </a:p>
        </p:txBody>
      </p:sp>
    </p:spTree>
    <p:extLst>
      <p:ext uri="{BB962C8B-B14F-4D97-AF65-F5344CB8AC3E}">
        <p14:creationId xmlns:p14="http://schemas.microsoft.com/office/powerpoint/2010/main" val="3027867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D48C2B-0E8B-2B1B-DC10-E3FA89D3C79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BIDEN DATASET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D3225CC-1EA0-311C-5F81-61E95F91C1F9}"/>
              </a:ext>
            </a:extLst>
          </p:cNvPr>
          <p:cNvPicPr>
            <a:picLocks noChangeAspect="1"/>
          </p:cNvPicPr>
          <p:nvPr/>
        </p:nvPicPr>
        <p:blipFill>
          <a:blip r:embed="rId2"/>
          <a:stretch>
            <a:fillRect/>
          </a:stretch>
        </p:blipFill>
        <p:spPr>
          <a:xfrm>
            <a:off x="2209800" y="2273227"/>
            <a:ext cx="7542710" cy="3997637"/>
          </a:xfrm>
          <a:prstGeom prst="rect">
            <a:avLst/>
          </a:prstGeom>
        </p:spPr>
      </p:pic>
      <p:pic>
        <p:nvPicPr>
          <p:cNvPr id="3" name="Picture 2" descr="Faculties - Best Private University in Telangana &amp; Andhra Pradesh | KLH">
            <a:extLst>
              <a:ext uri="{FF2B5EF4-FFF2-40B4-BE49-F238E27FC236}">
                <a16:creationId xmlns:a16="http://schemas.microsoft.com/office/drawing/2014/main" id="{9E89C2EC-8604-B0E4-3569-FDAB8E214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CB48DF3E-89FC-A35F-9E84-AA4A0D35FD63}"/>
              </a:ext>
            </a:extLst>
          </p:cNvPr>
          <p:cNvSpPr>
            <a:spLocks noGrp="1"/>
          </p:cNvSpPr>
          <p:nvPr>
            <p:ph type="dt" sz="half" idx="10"/>
          </p:nvPr>
        </p:nvSpPr>
        <p:spPr/>
        <p:txBody>
          <a:bodyPr/>
          <a:lstStyle/>
          <a:p>
            <a:fld id="{5E9B58D3-54B6-4C9E-A1FF-92E0952BEA9B}" type="datetime1">
              <a:rPr lang="en-IN" smtClean="0"/>
              <a:t>27-09-2022</a:t>
            </a:fld>
            <a:endParaRPr lang="en-IN"/>
          </a:p>
        </p:txBody>
      </p:sp>
      <p:sp>
        <p:nvSpPr>
          <p:cNvPr id="6" name="Footer Placeholder 5">
            <a:extLst>
              <a:ext uri="{FF2B5EF4-FFF2-40B4-BE49-F238E27FC236}">
                <a16:creationId xmlns:a16="http://schemas.microsoft.com/office/drawing/2014/main" id="{21DEF02B-6115-EB8B-5E1A-54299AA32ABB}"/>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1DECD6D4-07A0-CFD1-1833-7E3C355DECD8}"/>
              </a:ext>
            </a:extLst>
          </p:cNvPr>
          <p:cNvSpPr>
            <a:spLocks noGrp="1"/>
          </p:cNvSpPr>
          <p:nvPr>
            <p:ph type="sldNum" sz="quarter" idx="12"/>
          </p:nvPr>
        </p:nvSpPr>
        <p:spPr/>
        <p:txBody>
          <a:bodyPr/>
          <a:lstStyle/>
          <a:p>
            <a:fld id="{9A4ADEAC-79D2-4F15-BC63-08A976F8C898}" type="slidenum">
              <a:rPr lang="en-IN" smtClean="0"/>
              <a:t>10</a:t>
            </a:fld>
            <a:endParaRPr lang="en-IN"/>
          </a:p>
        </p:txBody>
      </p:sp>
      <p:sp>
        <p:nvSpPr>
          <p:cNvPr id="8" name="Rectangle 7">
            <a:extLst>
              <a:ext uri="{FF2B5EF4-FFF2-40B4-BE49-F238E27FC236}">
                <a16:creationId xmlns:a16="http://schemas.microsoft.com/office/drawing/2014/main" id="{EF27B882-63CC-2B5A-05FD-D1C089F054BF}"/>
              </a:ext>
            </a:extLst>
          </p:cNvPr>
          <p:cNvSpPr/>
          <p:nvPr/>
        </p:nvSpPr>
        <p:spPr>
          <a:xfrm>
            <a:off x="0" y="634307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Date Placeholder 2">
            <a:extLst>
              <a:ext uri="{FF2B5EF4-FFF2-40B4-BE49-F238E27FC236}">
                <a16:creationId xmlns:a16="http://schemas.microsoft.com/office/drawing/2014/main" id="{DBEEFC30-2389-5611-DF30-64AF42344C10}"/>
              </a:ext>
            </a:extLst>
          </p:cNvPr>
          <p:cNvSpPr txBox="1">
            <a:spLocks/>
          </p:cNvSpPr>
          <p:nvPr/>
        </p:nvSpPr>
        <p:spPr>
          <a:xfrm>
            <a:off x="838201" y="634306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2" name="Footer Placeholder 4">
            <a:extLst>
              <a:ext uri="{FF2B5EF4-FFF2-40B4-BE49-F238E27FC236}">
                <a16:creationId xmlns:a16="http://schemas.microsoft.com/office/drawing/2014/main" id="{46AAE4C3-71F1-E702-614B-D02A13627886}"/>
              </a:ext>
            </a:extLst>
          </p:cNvPr>
          <p:cNvSpPr txBox="1">
            <a:spLocks/>
          </p:cNvSpPr>
          <p:nvPr/>
        </p:nvSpPr>
        <p:spPr>
          <a:xfrm>
            <a:off x="4038601" y="634306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3" name="Slide Number Placeholder 5">
            <a:extLst>
              <a:ext uri="{FF2B5EF4-FFF2-40B4-BE49-F238E27FC236}">
                <a16:creationId xmlns:a16="http://schemas.microsoft.com/office/drawing/2014/main" id="{7EA59BA1-FC94-5553-4FF1-D4BD54A72D47}"/>
              </a:ext>
            </a:extLst>
          </p:cNvPr>
          <p:cNvSpPr txBox="1">
            <a:spLocks/>
          </p:cNvSpPr>
          <p:nvPr/>
        </p:nvSpPr>
        <p:spPr>
          <a:xfrm>
            <a:off x="8610601" y="63430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10</a:t>
            </a:fld>
            <a:endParaRPr lang="en-IN" dirty="0">
              <a:solidFill>
                <a:schemeClr val="bg1"/>
              </a:solidFill>
            </a:endParaRPr>
          </a:p>
        </p:txBody>
      </p:sp>
    </p:spTree>
    <p:extLst>
      <p:ext uri="{BB962C8B-B14F-4D97-AF65-F5344CB8AC3E}">
        <p14:creationId xmlns:p14="http://schemas.microsoft.com/office/powerpoint/2010/main" val="1535145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C7FE1E-6906-66BB-8216-E5B0F804C480}"/>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WORK PROGRESS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A8E0F31-9798-3DB8-453C-40B8755F841A}"/>
              </a:ext>
            </a:extLst>
          </p:cNvPr>
          <p:cNvSpPr>
            <a:spLocks noGrp="1"/>
          </p:cNvSpPr>
          <p:nvPr>
            <p:ph idx="1"/>
          </p:nvPr>
        </p:nvSpPr>
        <p:spPr>
          <a:xfrm>
            <a:off x="4447308" y="591344"/>
            <a:ext cx="6906491" cy="5585619"/>
          </a:xfrm>
        </p:spPr>
        <p:txBody>
          <a:bodyPr anchor="ctr">
            <a:normAutofit/>
          </a:bodyPr>
          <a:lstStyle/>
          <a:p>
            <a:pPr marL="514350" indent="-514350" algn="just">
              <a:buFont typeface="+mj-lt"/>
              <a:buAutoNum type="arabicPeriod"/>
            </a:pPr>
            <a:r>
              <a:rPr lang="en-US" sz="1800" dirty="0"/>
              <a:t>Importing dataset and libraries needed for analysis.</a:t>
            </a:r>
          </a:p>
          <a:p>
            <a:pPr marL="514350" indent="-514350" algn="just">
              <a:buFont typeface="+mj-lt"/>
              <a:buAutoNum type="arabicPeriod"/>
            </a:pPr>
            <a:r>
              <a:rPr lang="en-US" sz="1800" dirty="0"/>
              <a:t>Importing all natural language tool kit libraries for data cleaning and model evaluation.</a:t>
            </a:r>
          </a:p>
          <a:p>
            <a:pPr marL="514350" indent="-514350" algn="just">
              <a:buFont typeface="+mj-lt"/>
              <a:buAutoNum type="arabicPeriod"/>
            </a:pPr>
            <a:r>
              <a:rPr lang="en-US" sz="1800" dirty="0"/>
              <a:t>Skimming and scanning the datasets and understanding the distribution in the data. </a:t>
            </a:r>
          </a:p>
          <a:p>
            <a:pPr marL="514350" indent="-514350" algn="just">
              <a:buFont typeface="+mj-lt"/>
              <a:buAutoNum type="arabicPeriod"/>
            </a:pPr>
            <a:r>
              <a:rPr lang="en-US" sz="1800" dirty="0"/>
              <a:t>Cleaning the dataset initially - removing null values, and unwanted columns that doesn't help in our analysis and dropping them.</a:t>
            </a:r>
          </a:p>
          <a:p>
            <a:pPr marL="514350" indent="-514350" algn="just">
              <a:buFont typeface="+mj-lt"/>
              <a:buAutoNum type="arabicPeriod"/>
            </a:pPr>
            <a:r>
              <a:rPr lang="en-US" sz="1800" dirty="0"/>
              <a:t>Sorting the values from first date of tweet and first time of tweet to last date of tweet to last time of tweet.</a:t>
            </a:r>
          </a:p>
          <a:p>
            <a:pPr marL="514350" indent="-514350" algn="just">
              <a:buFont typeface="+mj-lt"/>
              <a:buAutoNum type="arabicPeriod"/>
            </a:pPr>
            <a:r>
              <a:rPr lang="en-US" sz="1800" dirty="0"/>
              <a:t>Then visualize the tweets only from united states country, we have all types of countries , so filter the united states and replace them to whole us data and join them at that axis.</a:t>
            </a:r>
          </a:p>
          <a:p>
            <a:pPr marL="514350" indent="-514350" algn="just">
              <a:buFont typeface="+mj-lt"/>
              <a:buAutoNum type="arabicPeriod"/>
            </a:pPr>
            <a:r>
              <a:rPr lang="en-US" sz="1800" dirty="0"/>
              <a:t>Then count the tweets from each city in us and group them in ascending order and prepare a data frame for them to understand the distribution. </a:t>
            </a:r>
          </a:p>
          <a:p>
            <a:pPr marL="514350" indent="-514350" algn="just">
              <a:buFont typeface="+mj-lt"/>
              <a:buAutoNum type="arabicPeriod"/>
            </a:pPr>
            <a:r>
              <a:rPr lang="en-US" sz="1800" dirty="0"/>
              <a:t>Based on the number of states visualize the graph between states vs no of tweets. </a:t>
            </a:r>
          </a:p>
          <a:p>
            <a:pPr marL="514350" indent="-514350" algn="just">
              <a:buFont typeface="+mj-lt"/>
              <a:buAutoNum type="arabicPeriod"/>
            </a:pPr>
            <a:r>
              <a:rPr lang="en-US" sz="1800" dirty="0"/>
              <a:t>Clean the data for analysis.</a:t>
            </a:r>
            <a:endParaRPr lang="en-IN" sz="1800" dirty="0"/>
          </a:p>
        </p:txBody>
      </p:sp>
      <p:pic>
        <p:nvPicPr>
          <p:cNvPr id="4" name="Picture 2" descr="Faculties - Best Private University in Telangana &amp; Andhra Pradesh | KLH">
            <a:extLst>
              <a:ext uri="{FF2B5EF4-FFF2-40B4-BE49-F238E27FC236}">
                <a16:creationId xmlns:a16="http://schemas.microsoft.com/office/drawing/2014/main" id="{6DCEC1EA-EB85-A465-9C05-53DDE9973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122819C-4D4D-4C72-30B0-655829A20A4B}"/>
              </a:ext>
            </a:extLst>
          </p:cNvPr>
          <p:cNvSpPr>
            <a:spLocks noGrp="1"/>
          </p:cNvSpPr>
          <p:nvPr>
            <p:ph type="dt" sz="half" idx="10"/>
          </p:nvPr>
        </p:nvSpPr>
        <p:spPr/>
        <p:txBody>
          <a:bodyPr/>
          <a:lstStyle/>
          <a:p>
            <a:fld id="{2899992C-37DC-4342-978F-90FA358DC0BF}" type="datetime1">
              <a:rPr lang="en-IN" smtClean="0"/>
              <a:t>27-09-2022</a:t>
            </a:fld>
            <a:endParaRPr lang="en-IN"/>
          </a:p>
        </p:txBody>
      </p:sp>
      <p:sp>
        <p:nvSpPr>
          <p:cNvPr id="6" name="Footer Placeholder 5">
            <a:extLst>
              <a:ext uri="{FF2B5EF4-FFF2-40B4-BE49-F238E27FC236}">
                <a16:creationId xmlns:a16="http://schemas.microsoft.com/office/drawing/2014/main" id="{764A377F-045B-8609-5FBE-34AAA81EB129}"/>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18848CC1-C9BE-9CEC-C980-6CCC6A5B1A0A}"/>
              </a:ext>
            </a:extLst>
          </p:cNvPr>
          <p:cNvSpPr>
            <a:spLocks noGrp="1"/>
          </p:cNvSpPr>
          <p:nvPr>
            <p:ph type="sldNum" sz="quarter" idx="12"/>
          </p:nvPr>
        </p:nvSpPr>
        <p:spPr/>
        <p:txBody>
          <a:bodyPr/>
          <a:lstStyle/>
          <a:p>
            <a:fld id="{9A4ADEAC-79D2-4F15-BC63-08A976F8C898}" type="slidenum">
              <a:rPr lang="en-IN" smtClean="0"/>
              <a:t>11</a:t>
            </a:fld>
            <a:endParaRPr lang="en-IN"/>
          </a:p>
        </p:txBody>
      </p:sp>
      <p:sp>
        <p:nvSpPr>
          <p:cNvPr id="8" name="Rectangle 7">
            <a:extLst>
              <a:ext uri="{FF2B5EF4-FFF2-40B4-BE49-F238E27FC236}">
                <a16:creationId xmlns:a16="http://schemas.microsoft.com/office/drawing/2014/main" id="{6E87E401-2129-F2B3-025A-BE62A8C0CF94}"/>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Date Placeholder 2">
            <a:extLst>
              <a:ext uri="{FF2B5EF4-FFF2-40B4-BE49-F238E27FC236}">
                <a16:creationId xmlns:a16="http://schemas.microsoft.com/office/drawing/2014/main" id="{E17EC923-8AE7-1DEE-84CA-D340E20C4A83}"/>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2" name="Footer Placeholder 4">
            <a:extLst>
              <a:ext uri="{FF2B5EF4-FFF2-40B4-BE49-F238E27FC236}">
                <a16:creationId xmlns:a16="http://schemas.microsoft.com/office/drawing/2014/main" id="{8E019D30-E728-C802-9AAF-67BD4C215350}"/>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4" name="Slide Number Placeholder 5">
            <a:extLst>
              <a:ext uri="{FF2B5EF4-FFF2-40B4-BE49-F238E27FC236}">
                <a16:creationId xmlns:a16="http://schemas.microsoft.com/office/drawing/2014/main" id="{8B03D734-49F4-4A65-F9DB-48D4FD907FF1}"/>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11</a:t>
            </a:fld>
            <a:endParaRPr lang="en-IN" dirty="0">
              <a:solidFill>
                <a:schemeClr val="bg1"/>
              </a:solidFill>
            </a:endParaRPr>
          </a:p>
        </p:txBody>
      </p:sp>
    </p:spTree>
    <p:extLst>
      <p:ext uri="{BB962C8B-B14F-4D97-AF65-F5344CB8AC3E}">
        <p14:creationId xmlns:p14="http://schemas.microsoft.com/office/powerpoint/2010/main" val="2854308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C7FE1E-6906-66BB-8216-E5B0F804C480}"/>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WORK PROGRESS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A8E0F31-9798-3DB8-453C-40B8755F841A}"/>
              </a:ext>
            </a:extLst>
          </p:cNvPr>
          <p:cNvSpPr>
            <a:spLocks noGrp="1"/>
          </p:cNvSpPr>
          <p:nvPr>
            <p:ph idx="1"/>
          </p:nvPr>
        </p:nvSpPr>
        <p:spPr>
          <a:xfrm>
            <a:off x="4447308" y="591344"/>
            <a:ext cx="6906491" cy="5585619"/>
          </a:xfrm>
        </p:spPr>
        <p:txBody>
          <a:bodyPr anchor="ctr">
            <a:normAutofit/>
          </a:bodyPr>
          <a:lstStyle/>
          <a:p>
            <a:pPr marL="514350" indent="-514350" algn="just">
              <a:buFont typeface="+mj-lt"/>
              <a:buAutoNum type="arabicPeriod" startAt="10"/>
            </a:pPr>
            <a:r>
              <a:rPr lang="en-US" sz="1800" dirty="0"/>
              <a:t>We are storing all the words in trump tweets removing the stop words and noise in the data and cleaning them to store it in another list.</a:t>
            </a:r>
          </a:p>
          <a:p>
            <a:pPr marL="514350" indent="-514350" algn="just">
              <a:buFont typeface="+mj-lt"/>
              <a:buAutoNum type="arabicPeriod" startAt="10"/>
            </a:pPr>
            <a:r>
              <a:rPr lang="en-US" sz="1800" dirty="0"/>
              <a:t>Similar, we are storing all the words in Biden tweets removing the stop words and noise in the data and cleaning them to store it in another list</a:t>
            </a:r>
          </a:p>
          <a:p>
            <a:pPr marL="514350" indent="-514350" algn="just">
              <a:buFont typeface="+mj-lt"/>
              <a:buAutoNum type="arabicPeriod" startAt="10"/>
            </a:pPr>
            <a:r>
              <a:rPr lang="en-US" sz="1800" dirty="0"/>
              <a:t>Prepare functions that will assist subjectivity, polarity and values of the sentiments.</a:t>
            </a:r>
          </a:p>
          <a:p>
            <a:pPr marL="514350" indent="-514350" algn="just">
              <a:buFont typeface="+mj-lt"/>
              <a:buAutoNum type="arabicPeriod" startAt="10"/>
            </a:pPr>
            <a:r>
              <a:rPr lang="en-US" sz="1800" dirty="0"/>
              <a:t>Calling all the trump tweets and understand the sentiment from it.</a:t>
            </a:r>
          </a:p>
          <a:p>
            <a:pPr marL="514350" indent="-514350" algn="just">
              <a:buFont typeface="+mj-lt"/>
              <a:buAutoNum type="arabicPeriod" startAt="10"/>
            </a:pPr>
            <a:r>
              <a:rPr lang="en-US" sz="1800" dirty="0"/>
              <a:t>Prepare a new data frame for storing sentiment, polarity and subjectivity from it. </a:t>
            </a:r>
          </a:p>
          <a:p>
            <a:pPr marL="514350" indent="-514350" algn="just">
              <a:buFont typeface="+mj-lt"/>
              <a:buAutoNum type="arabicPeriod" startAt="10"/>
            </a:pPr>
            <a:r>
              <a:rPr lang="en-US" sz="1800" dirty="0"/>
              <a:t>Visualization of sentiment counts for Trump</a:t>
            </a:r>
          </a:p>
          <a:p>
            <a:pPr marL="514350" indent="-514350" algn="just">
              <a:buFont typeface="+mj-lt"/>
              <a:buAutoNum type="arabicPeriod" startAt="10"/>
            </a:pPr>
            <a:r>
              <a:rPr lang="en-US" sz="1800" dirty="0"/>
              <a:t>Visualization of sentiment counts for Biden</a:t>
            </a:r>
          </a:p>
          <a:p>
            <a:pPr marL="514350" indent="-514350" algn="just">
              <a:buFont typeface="+mj-lt"/>
              <a:buAutoNum type="arabicPeriod" startAt="10"/>
            </a:pPr>
            <a:r>
              <a:rPr lang="en-US" sz="1800" dirty="0"/>
              <a:t>Biden tweets sentiment analysis</a:t>
            </a:r>
          </a:p>
          <a:p>
            <a:pPr marL="514350" indent="-514350" algn="just">
              <a:buFont typeface="+mj-lt"/>
              <a:buAutoNum type="arabicPeriod" startAt="10"/>
            </a:pPr>
            <a:r>
              <a:rPr lang="en-US" sz="1800" dirty="0"/>
              <a:t>Word cloud for sentiment analysis for Trump</a:t>
            </a:r>
          </a:p>
          <a:p>
            <a:pPr marL="514350" indent="-514350" algn="just">
              <a:buFont typeface="+mj-lt"/>
              <a:buAutoNum type="arabicPeriod" startAt="10"/>
            </a:pPr>
            <a:r>
              <a:rPr lang="en-US" sz="1800" dirty="0"/>
              <a:t>Word cloud for sentiment analysis for Biden</a:t>
            </a:r>
            <a:endParaRPr lang="en-IN" sz="1800" dirty="0"/>
          </a:p>
        </p:txBody>
      </p:sp>
      <p:pic>
        <p:nvPicPr>
          <p:cNvPr id="4" name="Picture 2" descr="Faculties - Best Private University in Telangana &amp; Andhra Pradesh | KLH">
            <a:extLst>
              <a:ext uri="{FF2B5EF4-FFF2-40B4-BE49-F238E27FC236}">
                <a16:creationId xmlns:a16="http://schemas.microsoft.com/office/drawing/2014/main" id="{6DCEC1EA-EB85-A465-9C05-53DDE9973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076ECBB-3577-DA1D-36F3-9713A074B3C2}"/>
              </a:ext>
            </a:extLst>
          </p:cNvPr>
          <p:cNvSpPr>
            <a:spLocks noGrp="1"/>
          </p:cNvSpPr>
          <p:nvPr>
            <p:ph type="dt" sz="half" idx="10"/>
          </p:nvPr>
        </p:nvSpPr>
        <p:spPr/>
        <p:txBody>
          <a:bodyPr/>
          <a:lstStyle/>
          <a:p>
            <a:fld id="{7FDCF979-6B26-4D62-9A0A-0D121FE8C0CA}" type="datetime1">
              <a:rPr lang="en-IN" smtClean="0"/>
              <a:t>27-09-2022</a:t>
            </a:fld>
            <a:endParaRPr lang="en-IN"/>
          </a:p>
        </p:txBody>
      </p:sp>
      <p:sp>
        <p:nvSpPr>
          <p:cNvPr id="6" name="Footer Placeholder 5">
            <a:extLst>
              <a:ext uri="{FF2B5EF4-FFF2-40B4-BE49-F238E27FC236}">
                <a16:creationId xmlns:a16="http://schemas.microsoft.com/office/drawing/2014/main" id="{28CA4C9A-7824-22AC-B5C3-62C6F10C50E7}"/>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E8D2B5C6-1EA5-83D4-A04F-EB93505C5887}"/>
              </a:ext>
            </a:extLst>
          </p:cNvPr>
          <p:cNvSpPr>
            <a:spLocks noGrp="1"/>
          </p:cNvSpPr>
          <p:nvPr>
            <p:ph type="sldNum" sz="quarter" idx="12"/>
          </p:nvPr>
        </p:nvSpPr>
        <p:spPr/>
        <p:txBody>
          <a:bodyPr/>
          <a:lstStyle/>
          <a:p>
            <a:fld id="{9A4ADEAC-79D2-4F15-BC63-08A976F8C898}" type="slidenum">
              <a:rPr lang="en-IN" smtClean="0"/>
              <a:t>12</a:t>
            </a:fld>
            <a:endParaRPr lang="en-IN"/>
          </a:p>
        </p:txBody>
      </p:sp>
      <p:sp>
        <p:nvSpPr>
          <p:cNvPr id="8" name="Rectangle 7">
            <a:extLst>
              <a:ext uri="{FF2B5EF4-FFF2-40B4-BE49-F238E27FC236}">
                <a16:creationId xmlns:a16="http://schemas.microsoft.com/office/drawing/2014/main" id="{0CF67C06-D16F-269A-5559-BD2990061811}"/>
              </a:ext>
            </a:extLst>
          </p:cNvPr>
          <p:cNvSpPr/>
          <p:nvPr/>
        </p:nvSpPr>
        <p:spPr>
          <a:xfrm>
            <a:off x="0" y="6368277"/>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Date Placeholder 2">
            <a:extLst>
              <a:ext uri="{FF2B5EF4-FFF2-40B4-BE49-F238E27FC236}">
                <a16:creationId xmlns:a16="http://schemas.microsoft.com/office/drawing/2014/main" id="{F6E29B5A-09C4-4F3A-570E-B2A2B96B9F1E}"/>
              </a:ext>
            </a:extLst>
          </p:cNvPr>
          <p:cNvSpPr txBox="1">
            <a:spLocks/>
          </p:cNvSpPr>
          <p:nvPr/>
        </p:nvSpPr>
        <p:spPr>
          <a:xfrm>
            <a:off x="838201" y="636827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2" name="Footer Placeholder 4">
            <a:extLst>
              <a:ext uri="{FF2B5EF4-FFF2-40B4-BE49-F238E27FC236}">
                <a16:creationId xmlns:a16="http://schemas.microsoft.com/office/drawing/2014/main" id="{82F15852-C638-401D-A847-E6E46ED9A51F}"/>
              </a:ext>
            </a:extLst>
          </p:cNvPr>
          <p:cNvSpPr txBox="1">
            <a:spLocks/>
          </p:cNvSpPr>
          <p:nvPr/>
        </p:nvSpPr>
        <p:spPr>
          <a:xfrm>
            <a:off x="4038601" y="636827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4" name="Slide Number Placeholder 5">
            <a:extLst>
              <a:ext uri="{FF2B5EF4-FFF2-40B4-BE49-F238E27FC236}">
                <a16:creationId xmlns:a16="http://schemas.microsoft.com/office/drawing/2014/main" id="{A5ABE7DC-6100-FF6C-EE17-C3766176F9C8}"/>
              </a:ext>
            </a:extLst>
          </p:cNvPr>
          <p:cNvSpPr txBox="1">
            <a:spLocks/>
          </p:cNvSpPr>
          <p:nvPr/>
        </p:nvSpPr>
        <p:spPr>
          <a:xfrm>
            <a:off x="8610601" y="636827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12</a:t>
            </a:fld>
            <a:endParaRPr lang="en-IN" dirty="0">
              <a:solidFill>
                <a:schemeClr val="bg1"/>
              </a:solidFill>
            </a:endParaRPr>
          </a:p>
        </p:txBody>
      </p:sp>
    </p:spTree>
    <p:extLst>
      <p:ext uri="{BB962C8B-B14F-4D97-AF65-F5344CB8AC3E}">
        <p14:creationId xmlns:p14="http://schemas.microsoft.com/office/powerpoint/2010/main" val="2024749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68066D7-B839-82B3-39D5-0FBB2BAAA5C3}"/>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5600" kern="1200" dirty="0">
                <a:solidFill>
                  <a:schemeClr val="tx1"/>
                </a:solidFill>
                <a:latin typeface="+mj-lt"/>
                <a:ea typeface="+mj-ea"/>
                <a:cs typeface="+mj-cs"/>
              </a:rPr>
              <a:t>CODE IMPLEMENTATION</a:t>
            </a: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Faculties - Best Private University in Telangana &amp; Andhra Pradesh | KLH">
            <a:extLst>
              <a:ext uri="{FF2B5EF4-FFF2-40B4-BE49-F238E27FC236}">
                <a16:creationId xmlns:a16="http://schemas.microsoft.com/office/drawing/2014/main" id="{B8E2C8AC-D526-3891-3EA0-BDDBCE5A9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91E7AAEF-372F-183D-CEDE-6D5E58A97E06}"/>
              </a:ext>
            </a:extLst>
          </p:cNvPr>
          <p:cNvSpPr>
            <a:spLocks noGrp="1"/>
          </p:cNvSpPr>
          <p:nvPr>
            <p:ph type="dt" sz="half" idx="10"/>
          </p:nvPr>
        </p:nvSpPr>
        <p:spPr/>
        <p:txBody>
          <a:bodyPr/>
          <a:lstStyle/>
          <a:p>
            <a:fld id="{15AEC2D6-92FF-4149-BA96-40ED8F648EB3}" type="datetime1">
              <a:rPr lang="en-IN" smtClean="0"/>
              <a:t>27-09-2022</a:t>
            </a:fld>
            <a:endParaRPr lang="en-IN"/>
          </a:p>
        </p:txBody>
      </p:sp>
      <p:sp>
        <p:nvSpPr>
          <p:cNvPr id="5" name="Footer Placeholder 4">
            <a:extLst>
              <a:ext uri="{FF2B5EF4-FFF2-40B4-BE49-F238E27FC236}">
                <a16:creationId xmlns:a16="http://schemas.microsoft.com/office/drawing/2014/main" id="{66F304F2-077B-818F-E97C-04A395EEF6FC}"/>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C661B5BE-D927-393C-FF05-96507F4D93FE}"/>
              </a:ext>
            </a:extLst>
          </p:cNvPr>
          <p:cNvSpPr>
            <a:spLocks noGrp="1"/>
          </p:cNvSpPr>
          <p:nvPr>
            <p:ph type="sldNum" sz="quarter" idx="12"/>
          </p:nvPr>
        </p:nvSpPr>
        <p:spPr/>
        <p:txBody>
          <a:bodyPr/>
          <a:lstStyle/>
          <a:p>
            <a:fld id="{9A4ADEAC-79D2-4F15-BC63-08A976F8C898}" type="slidenum">
              <a:rPr lang="en-IN" smtClean="0"/>
              <a:t>13</a:t>
            </a:fld>
            <a:endParaRPr lang="en-IN"/>
          </a:p>
        </p:txBody>
      </p:sp>
      <p:sp>
        <p:nvSpPr>
          <p:cNvPr id="7" name="Rectangle 6">
            <a:extLst>
              <a:ext uri="{FF2B5EF4-FFF2-40B4-BE49-F238E27FC236}">
                <a16:creationId xmlns:a16="http://schemas.microsoft.com/office/drawing/2014/main" id="{C8570202-71C8-B916-4CDF-48A9F2E4E860}"/>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515CB17F-30B4-792B-3124-10C59136B308}"/>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1" name="Footer Placeholder 4">
            <a:extLst>
              <a:ext uri="{FF2B5EF4-FFF2-40B4-BE49-F238E27FC236}">
                <a16:creationId xmlns:a16="http://schemas.microsoft.com/office/drawing/2014/main" id="{78A8D324-9434-B060-48E4-8D4F86C82482}"/>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3" name="Slide Number Placeholder 5">
            <a:extLst>
              <a:ext uri="{FF2B5EF4-FFF2-40B4-BE49-F238E27FC236}">
                <a16:creationId xmlns:a16="http://schemas.microsoft.com/office/drawing/2014/main" id="{1907CE4E-59A8-D2E2-C9C1-5F4D0C72B6EA}"/>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13</a:t>
            </a:fld>
            <a:endParaRPr lang="en-IN" dirty="0">
              <a:solidFill>
                <a:schemeClr val="bg1"/>
              </a:solidFill>
            </a:endParaRPr>
          </a:p>
        </p:txBody>
      </p:sp>
    </p:spTree>
    <p:extLst>
      <p:ext uri="{BB962C8B-B14F-4D97-AF65-F5344CB8AC3E}">
        <p14:creationId xmlns:p14="http://schemas.microsoft.com/office/powerpoint/2010/main" val="4286533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ED0DF4-3405-71C8-5AD0-62603FD74254}"/>
              </a:ext>
            </a:extLst>
          </p:cNvPr>
          <p:cNvPicPr>
            <a:picLocks noGrp="1" noChangeAspect="1"/>
          </p:cNvPicPr>
          <p:nvPr>
            <p:ph idx="1"/>
          </p:nvPr>
        </p:nvPicPr>
        <p:blipFill rotWithShape="1">
          <a:blip r:embed="rId2"/>
          <a:srcRect l="11235" t="7036" r="825" b="37714"/>
          <a:stretch/>
        </p:blipFill>
        <p:spPr>
          <a:xfrm>
            <a:off x="4038600" y="1325563"/>
            <a:ext cx="7186613" cy="827088"/>
          </a:xfrm>
        </p:spPr>
      </p:pic>
      <p:pic>
        <p:nvPicPr>
          <p:cNvPr id="7" name="Picture 6">
            <a:extLst>
              <a:ext uri="{FF2B5EF4-FFF2-40B4-BE49-F238E27FC236}">
                <a16:creationId xmlns:a16="http://schemas.microsoft.com/office/drawing/2014/main" id="{2C8CFA9C-4AD9-D45B-B3ED-CC78D837F8B2}"/>
              </a:ext>
            </a:extLst>
          </p:cNvPr>
          <p:cNvPicPr>
            <a:picLocks noChangeAspect="1"/>
          </p:cNvPicPr>
          <p:nvPr/>
        </p:nvPicPr>
        <p:blipFill rotWithShape="1">
          <a:blip r:embed="rId3"/>
          <a:srcRect l="6548" t="3558" r="825" b="36403"/>
          <a:stretch/>
        </p:blipFill>
        <p:spPr>
          <a:xfrm>
            <a:off x="4038600" y="2203450"/>
            <a:ext cx="7186613" cy="1314450"/>
          </a:xfrm>
          <a:prstGeom prst="rect">
            <a:avLst/>
          </a:prstGeom>
        </p:spPr>
      </p:pic>
      <p:pic>
        <p:nvPicPr>
          <p:cNvPr id="8" name="Content Placeholder 7">
            <a:extLst>
              <a:ext uri="{FF2B5EF4-FFF2-40B4-BE49-F238E27FC236}">
                <a16:creationId xmlns:a16="http://schemas.microsoft.com/office/drawing/2014/main" id="{A5BAC824-0C2B-AF36-8156-4C505B24AC06}"/>
              </a:ext>
            </a:extLst>
          </p:cNvPr>
          <p:cNvPicPr>
            <a:picLocks noChangeAspect="1"/>
          </p:cNvPicPr>
          <p:nvPr/>
        </p:nvPicPr>
        <p:blipFill rotWithShape="1">
          <a:blip r:embed="rId4"/>
          <a:srcRect l="9694" r="1269" b="20247"/>
          <a:stretch/>
        </p:blipFill>
        <p:spPr>
          <a:xfrm>
            <a:off x="4038600" y="3568700"/>
            <a:ext cx="7186613" cy="1957388"/>
          </a:xfrm>
          <a:prstGeom prst="rect">
            <a:avLst/>
          </a:prstGeom>
        </p:spPr>
      </p:pic>
      <p:sp>
        <p:nvSpPr>
          <p:cNvPr id="11" name="Title 1">
            <a:extLst>
              <a:ext uri="{FF2B5EF4-FFF2-40B4-BE49-F238E27FC236}">
                <a16:creationId xmlns:a16="http://schemas.microsoft.com/office/drawing/2014/main" id="{B4355673-D629-321F-7F5D-C3F940FC0D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2" name="Picture 2" descr="Faculties - Best Private University in Telangana &amp; Andhra Pradesh | KLH">
            <a:extLst>
              <a:ext uri="{FF2B5EF4-FFF2-40B4-BE49-F238E27FC236}">
                <a16:creationId xmlns:a16="http://schemas.microsoft.com/office/drawing/2014/main" id="{F430E378-9E6D-8005-236B-BB16D9E84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E02F49A3-EB3E-95E2-4960-3A61790A8C5F}"/>
              </a:ext>
            </a:extLst>
          </p:cNvPr>
          <p:cNvSpPr>
            <a:spLocks noGrp="1"/>
          </p:cNvSpPr>
          <p:nvPr>
            <p:ph type="dt" sz="half" idx="10"/>
          </p:nvPr>
        </p:nvSpPr>
        <p:spPr/>
        <p:txBody>
          <a:bodyPr/>
          <a:lstStyle/>
          <a:p>
            <a:fld id="{9B435170-EB57-4D8D-A19C-4666091E7B68}" type="datetime1">
              <a:rPr lang="en-IN" smtClean="0"/>
              <a:t>27-09-2022</a:t>
            </a:fld>
            <a:endParaRPr lang="en-IN"/>
          </a:p>
        </p:txBody>
      </p:sp>
      <p:sp>
        <p:nvSpPr>
          <p:cNvPr id="4" name="Footer Placeholder 3">
            <a:extLst>
              <a:ext uri="{FF2B5EF4-FFF2-40B4-BE49-F238E27FC236}">
                <a16:creationId xmlns:a16="http://schemas.microsoft.com/office/drawing/2014/main" id="{52830919-8BC0-1FDE-E213-EA1EAD5FA385}"/>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CDF66A32-EAC4-385C-598B-E5969FC88584}"/>
              </a:ext>
            </a:extLst>
          </p:cNvPr>
          <p:cNvSpPr>
            <a:spLocks noGrp="1"/>
          </p:cNvSpPr>
          <p:nvPr>
            <p:ph type="sldNum" sz="quarter" idx="12"/>
          </p:nvPr>
        </p:nvSpPr>
        <p:spPr/>
        <p:txBody>
          <a:bodyPr/>
          <a:lstStyle/>
          <a:p>
            <a:fld id="{9A4ADEAC-79D2-4F15-BC63-08A976F8C898}" type="slidenum">
              <a:rPr lang="en-IN" smtClean="0"/>
              <a:t>14</a:t>
            </a:fld>
            <a:endParaRPr lang="en-IN"/>
          </a:p>
        </p:txBody>
      </p:sp>
      <p:sp>
        <p:nvSpPr>
          <p:cNvPr id="9" name="Rectangle 8">
            <a:extLst>
              <a:ext uri="{FF2B5EF4-FFF2-40B4-BE49-F238E27FC236}">
                <a16:creationId xmlns:a16="http://schemas.microsoft.com/office/drawing/2014/main" id="{5E8BB16F-50A3-EFFA-D7D7-A6AB0191238A}"/>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Date Placeholder 2">
            <a:extLst>
              <a:ext uri="{FF2B5EF4-FFF2-40B4-BE49-F238E27FC236}">
                <a16:creationId xmlns:a16="http://schemas.microsoft.com/office/drawing/2014/main" id="{43984F9C-783D-5469-8EA2-15C636792CCE}"/>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2" name="Footer Placeholder 4">
            <a:extLst>
              <a:ext uri="{FF2B5EF4-FFF2-40B4-BE49-F238E27FC236}">
                <a16:creationId xmlns:a16="http://schemas.microsoft.com/office/drawing/2014/main" id="{3845F8A1-75F9-33C6-507C-3F31B19299E2}"/>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3" name="Slide Number Placeholder 5">
            <a:extLst>
              <a:ext uri="{FF2B5EF4-FFF2-40B4-BE49-F238E27FC236}">
                <a16:creationId xmlns:a16="http://schemas.microsoft.com/office/drawing/2014/main" id="{1A2E6140-1623-E8BD-4412-BD37BA3FF573}"/>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14</a:t>
            </a:fld>
            <a:endParaRPr lang="en-IN" dirty="0">
              <a:solidFill>
                <a:schemeClr val="bg1"/>
              </a:solidFill>
            </a:endParaRPr>
          </a:p>
        </p:txBody>
      </p:sp>
    </p:spTree>
    <p:extLst>
      <p:ext uri="{BB962C8B-B14F-4D97-AF65-F5344CB8AC3E}">
        <p14:creationId xmlns:p14="http://schemas.microsoft.com/office/powerpoint/2010/main" val="80451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EA5949C0-675C-3B0B-0E46-8D2B5F9FBEC6}"/>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13" name="Content Placeholder 12">
            <a:extLst>
              <a:ext uri="{FF2B5EF4-FFF2-40B4-BE49-F238E27FC236}">
                <a16:creationId xmlns:a16="http://schemas.microsoft.com/office/drawing/2014/main" id="{C81AD618-5882-6105-9BC0-D97796EB0031}"/>
              </a:ext>
            </a:extLst>
          </p:cNvPr>
          <p:cNvPicPr>
            <a:picLocks noGrp="1" noChangeAspect="1"/>
          </p:cNvPicPr>
          <p:nvPr>
            <p:ph idx="1"/>
          </p:nvPr>
        </p:nvPicPr>
        <p:blipFill>
          <a:blip r:embed="rId2"/>
          <a:stretch>
            <a:fillRect/>
          </a:stretch>
        </p:blipFill>
        <p:spPr>
          <a:xfrm>
            <a:off x="4038600" y="1423596"/>
            <a:ext cx="7188199" cy="4007419"/>
          </a:xfrm>
          <a:prstGeom prst="rect">
            <a:avLst/>
          </a:prstGeom>
        </p:spPr>
      </p:pic>
      <p:pic>
        <p:nvPicPr>
          <p:cNvPr id="2" name="Picture 2" descr="Faculties - Best Private University in Telangana &amp; Andhra Pradesh | KLH">
            <a:extLst>
              <a:ext uri="{FF2B5EF4-FFF2-40B4-BE49-F238E27FC236}">
                <a16:creationId xmlns:a16="http://schemas.microsoft.com/office/drawing/2014/main" id="{7ED7D194-0B05-9932-EF9F-B87633CC8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00F374A3-2A46-6FFF-9397-1509B9496AB4}"/>
              </a:ext>
            </a:extLst>
          </p:cNvPr>
          <p:cNvSpPr>
            <a:spLocks noGrp="1"/>
          </p:cNvSpPr>
          <p:nvPr>
            <p:ph type="dt" sz="half" idx="10"/>
          </p:nvPr>
        </p:nvSpPr>
        <p:spPr/>
        <p:txBody>
          <a:bodyPr/>
          <a:lstStyle/>
          <a:p>
            <a:fld id="{5918D892-9FAC-40A4-8253-36D0E634F05A}" type="datetime1">
              <a:rPr lang="en-IN" smtClean="0"/>
              <a:t>27-09-2022</a:t>
            </a:fld>
            <a:endParaRPr lang="en-IN"/>
          </a:p>
        </p:txBody>
      </p:sp>
      <p:sp>
        <p:nvSpPr>
          <p:cNvPr id="4" name="Footer Placeholder 3">
            <a:extLst>
              <a:ext uri="{FF2B5EF4-FFF2-40B4-BE49-F238E27FC236}">
                <a16:creationId xmlns:a16="http://schemas.microsoft.com/office/drawing/2014/main" id="{156FBD4B-5E1E-1596-D9C7-D489EAE58D44}"/>
              </a:ext>
            </a:extLst>
          </p:cNvPr>
          <p:cNvSpPr>
            <a:spLocks noGrp="1"/>
          </p:cNvSpPr>
          <p:nvPr>
            <p:ph type="ftr" sz="quarter" idx="11"/>
          </p:nvPr>
        </p:nvSpPr>
        <p:spPr/>
        <p:txBody>
          <a:bodyPr/>
          <a:lstStyle/>
          <a:p>
            <a:r>
              <a:rPr lang="en-US"/>
              <a:t>BATCH - 11 TWEETS SENTIMENT ANALYSIS FOR US ELECTIONS - 2020</a:t>
            </a:r>
            <a:endParaRPr lang="en-IN"/>
          </a:p>
        </p:txBody>
      </p:sp>
      <p:sp>
        <p:nvSpPr>
          <p:cNvPr id="5" name="Slide Number Placeholder 4">
            <a:extLst>
              <a:ext uri="{FF2B5EF4-FFF2-40B4-BE49-F238E27FC236}">
                <a16:creationId xmlns:a16="http://schemas.microsoft.com/office/drawing/2014/main" id="{CC3A39C8-0433-7E96-B8FF-A6B7B50D1731}"/>
              </a:ext>
            </a:extLst>
          </p:cNvPr>
          <p:cNvSpPr>
            <a:spLocks noGrp="1"/>
          </p:cNvSpPr>
          <p:nvPr>
            <p:ph type="sldNum" sz="quarter" idx="12"/>
          </p:nvPr>
        </p:nvSpPr>
        <p:spPr/>
        <p:txBody>
          <a:bodyPr/>
          <a:lstStyle/>
          <a:p>
            <a:fld id="{9A4ADEAC-79D2-4F15-BC63-08A976F8C898}" type="slidenum">
              <a:rPr lang="en-IN" smtClean="0"/>
              <a:t>15</a:t>
            </a:fld>
            <a:endParaRPr lang="en-IN"/>
          </a:p>
        </p:txBody>
      </p:sp>
      <p:sp>
        <p:nvSpPr>
          <p:cNvPr id="6" name="Rectangle 5">
            <a:extLst>
              <a:ext uri="{FF2B5EF4-FFF2-40B4-BE49-F238E27FC236}">
                <a16:creationId xmlns:a16="http://schemas.microsoft.com/office/drawing/2014/main" id="{E18A0E79-A7F1-C18E-C4FD-25B41C5D1099}"/>
              </a:ext>
            </a:extLst>
          </p:cNvPr>
          <p:cNvSpPr/>
          <p:nvPr/>
        </p:nvSpPr>
        <p:spPr>
          <a:xfrm>
            <a:off x="0" y="6326335"/>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Date Placeholder 2">
            <a:extLst>
              <a:ext uri="{FF2B5EF4-FFF2-40B4-BE49-F238E27FC236}">
                <a16:creationId xmlns:a16="http://schemas.microsoft.com/office/drawing/2014/main" id="{D813D46C-FE2D-896E-EA7D-08D54615E63C}"/>
              </a:ext>
            </a:extLst>
          </p:cNvPr>
          <p:cNvSpPr txBox="1">
            <a:spLocks/>
          </p:cNvSpPr>
          <p:nvPr/>
        </p:nvSpPr>
        <p:spPr>
          <a:xfrm>
            <a:off x="838201" y="6326334"/>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8" name="Footer Placeholder 4">
            <a:extLst>
              <a:ext uri="{FF2B5EF4-FFF2-40B4-BE49-F238E27FC236}">
                <a16:creationId xmlns:a16="http://schemas.microsoft.com/office/drawing/2014/main" id="{93422E78-2B8D-2AA9-680E-EB3BD5B216BB}"/>
              </a:ext>
            </a:extLst>
          </p:cNvPr>
          <p:cNvSpPr txBox="1">
            <a:spLocks/>
          </p:cNvSpPr>
          <p:nvPr/>
        </p:nvSpPr>
        <p:spPr>
          <a:xfrm>
            <a:off x="4038601" y="6326334"/>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9" name="Slide Number Placeholder 5">
            <a:extLst>
              <a:ext uri="{FF2B5EF4-FFF2-40B4-BE49-F238E27FC236}">
                <a16:creationId xmlns:a16="http://schemas.microsoft.com/office/drawing/2014/main" id="{C6361CA0-BEAB-220B-2FB4-3101AB23D1F2}"/>
              </a:ext>
            </a:extLst>
          </p:cNvPr>
          <p:cNvSpPr txBox="1">
            <a:spLocks/>
          </p:cNvSpPr>
          <p:nvPr/>
        </p:nvSpPr>
        <p:spPr>
          <a:xfrm>
            <a:off x="8610601" y="632633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15</a:t>
            </a:fld>
            <a:endParaRPr lang="en-IN" dirty="0">
              <a:solidFill>
                <a:schemeClr val="bg1"/>
              </a:solidFill>
            </a:endParaRPr>
          </a:p>
        </p:txBody>
      </p:sp>
    </p:spTree>
    <p:extLst>
      <p:ext uri="{BB962C8B-B14F-4D97-AF65-F5344CB8AC3E}">
        <p14:creationId xmlns:p14="http://schemas.microsoft.com/office/powerpoint/2010/main" val="1027024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9D24713-439C-634C-D5BE-B6BD3F98D6F5}"/>
              </a:ext>
            </a:extLst>
          </p:cNvPr>
          <p:cNvPicPr>
            <a:picLocks noGrp="1" noChangeAspect="1"/>
          </p:cNvPicPr>
          <p:nvPr>
            <p:ph idx="1"/>
          </p:nvPr>
        </p:nvPicPr>
        <p:blipFill rotWithShape="1">
          <a:blip r:embed="rId2"/>
          <a:srcRect l="11235"/>
          <a:stretch/>
        </p:blipFill>
        <p:spPr>
          <a:xfrm>
            <a:off x="4038600" y="1000125"/>
            <a:ext cx="7186613" cy="1870075"/>
          </a:xfrm>
        </p:spPr>
      </p:pic>
      <p:pic>
        <p:nvPicPr>
          <p:cNvPr id="10" name="Picture 9">
            <a:extLst>
              <a:ext uri="{FF2B5EF4-FFF2-40B4-BE49-F238E27FC236}">
                <a16:creationId xmlns:a16="http://schemas.microsoft.com/office/drawing/2014/main" id="{BD9D44A4-EA47-83FB-5928-D425B42827A8}"/>
              </a:ext>
            </a:extLst>
          </p:cNvPr>
          <p:cNvPicPr>
            <a:picLocks noChangeAspect="1"/>
          </p:cNvPicPr>
          <p:nvPr/>
        </p:nvPicPr>
        <p:blipFill rotWithShape="1">
          <a:blip r:embed="rId3"/>
          <a:srcRect l="8073" t="3017" b="7084"/>
          <a:stretch/>
        </p:blipFill>
        <p:spPr>
          <a:xfrm>
            <a:off x="4038600" y="2928938"/>
            <a:ext cx="7186613" cy="2921000"/>
          </a:xfrm>
          <a:prstGeom prst="rect">
            <a:avLst/>
          </a:prstGeom>
        </p:spPr>
      </p:pic>
      <p:sp>
        <p:nvSpPr>
          <p:cNvPr id="14" name="Title 1">
            <a:extLst>
              <a:ext uri="{FF2B5EF4-FFF2-40B4-BE49-F238E27FC236}">
                <a16:creationId xmlns:a16="http://schemas.microsoft.com/office/drawing/2014/main" id="{DFD3F2C8-A7A8-F23A-1E86-E74A248134CD}"/>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2" name="Picture 2" descr="Faculties - Best Private University in Telangana &amp; Andhra Pradesh | KLH">
            <a:extLst>
              <a:ext uri="{FF2B5EF4-FFF2-40B4-BE49-F238E27FC236}">
                <a16:creationId xmlns:a16="http://schemas.microsoft.com/office/drawing/2014/main" id="{18F70426-F143-4024-F968-BC94E868CD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5AF97A00-0A29-A4F4-5E4F-FDBF0E7C20B0}"/>
              </a:ext>
            </a:extLst>
          </p:cNvPr>
          <p:cNvSpPr>
            <a:spLocks noGrp="1"/>
          </p:cNvSpPr>
          <p:nvPr>
            <p:ph type="dt" sz="half" idx="10"/>
          </p:nvPr>
        </p:nvSpPr>
        <p:spPr/>
        <p:txBody>
          <a:bodyPr/>
          <a:lstStyle/>
          <a:p>
            <a:fld id="{228B66E2-E1F3-4C44-927F-50961E800337}" type="datetime1">
              <a:rPr lang="en-IN" smtClean="0"/>
              <a:t>27-09-2022</a:t>
            </a:fld>
            <a:endParaRPr lang="en-IN"/>
          </a:p>
        </p:txBody>
      </p:sp>
      <p:sp>
        <p:nvSpPr>
          <p:cNvPr id="4" name="Footer Placeholder 3">
            <a:extLst>
              <a:ext uri="{FF2B5EF4-FFF2-40B4-BE49-F238E27FC236}">
                <a16:creationId xmlns:a16="http://schemas.microsoft.com/office/drawing/2014/main" id="{353CE525-9775-2D9B-61BC-03A4431FEDFA}"/>
              </a:ext>
            </a:extLst>
          </p:cNvPr>
          <p:cNvSpPr>
            <a:spLocks noGrp="1"/>
          </p:cNvSpPr>
          <p:nvPr>
            <p:ph type="ftr" sz="quarter" idx="11"/>
          </p:nvPr>
        </p:nvSpPr>
        <p:spPr/>
        <p:txBody>
          <a:bodyPr/>
          <a:lstStyle/>
          <a:p>
            <a:r>
              <a:rPr lang="en-US"/>
              <a:t>BATCH - 11 TWEETS SENTIMENT ANALYSIS FOR US ELECTIONS - 2020</a:t>
            </a:r>
            <a:endParaRPr lang="en-IN"/>
          </a:p>
        </p:txBody>
      </p:sp>
      <p:sp>
        <p:nvSpPr>
          <p:cNvPr id="5" name="Slide Number Placeholder 4">
            <a:extLst>
              <a:ext uri="{FF2B5EF4-FFF2-40B4-BE49-F238E27FC236}">
                <a16:creationId xmlns:a16="http://schemas.microsoft.com/office/drawing/2014/main" id="{18BEB5B8-6951-6659-479E-3F02ADB5B98C}"/>
              </a:ext>
            </a:extLst>
          </p:cNvPr>
          <p:cNvSpPr>
            <a:spLocks noGrp="1"/>
          </p:cNvSpPr>
          <p:nvPr>
            <p:ph type="sldNum" sz="quarter" idx="12"/>
          </p:nvPr>
        </p:nvSpPr>
        <p:spPr/>
        <p:txBody>
          <a:bodyPr/>
          <a:lstStyle/>
          <a:p>
            <a:fld id="{9A4ADEAC-79D2-4F15-BC63-08A976F8C898}" type="slidenum">
              <a:rPr lang="en-IN" smtClean="0"/>
              <a:t>16</a:t>
            </a:fld>
            <a:endParaRPr lang="en-IN"/>
          </a:p>
        </p:txBody>
      </p:sp>
      <p:sp>
        <p:nvSpPr>
          <p:cNvPr id="6" name="Rectangle 5">
            <a:extLst>
              <a:ext uri="{FF2B5EF4-FFF2-40B4-BE49-F238E27FC236}">
                <a16:creationId xmlns:a16="http://schemas.microsoft.com/office/drawing/2014/main" id="{8EE07A56-D42B-B99A-D044-0D727C0BD94D}"/>
              </a:ext>
            </a:extLst>
          </p:cNvPr>
          <p:cNvSpPr/>
          <p:nvPr/>
        </p:nvSpPr>
        <p:spPr>
          <a:xfrm>
            <a:off x="-10238"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Date Placeholder 2">
            <a:extLst>
              <a:ext uri="{FF2B5EF4-FFF2-40B4-BE49-F238E27FC236}">
                <a16:creationId xmlns:a16="http://schemas.microsoft.com/office/drawing/2014/main" id="{AC36C81E-CFBD-176E-0874-BEA9F3AF2CFE}"/>
              </a:ext>
            </a:extLst>
          </p:cNvPr>
          <p:cNvSpPr txBox="1">
            <a:spLocks/>
          </p:cNvSpPr>
          <p:nvPr/>
        </p:nvSpPr>
        <p:spPr>
          <a:xfrm>
            <a:off x="827963"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9" name="Footer Placeholder 4">
            <a:extLst>
              <a:ext uri="{FF2B5EF4-FFF2-40B4-BE49-F238E27FC236}">
                <a16:creationId xmlns:a16="http://schemas.microsoft.com/office/drawing/2014/main" id="{3EA91213-4738-09FB-4836-97E5AF01C8AF}"/>
              </a:ext>
            </a:extLst>
          </p:cNvPr>
          <p:cNvSpPr txBox="1">
            <a:spLocks/>
          </p:cNvSpPr>
          <p:nvPr/>
        </p:nvSpPr>
        <p:spPr>
          <a:xfrm>
            <a:off x="4028363"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C77E3F1A-9869-C633-BACA-59AE01FDDF91}"/>
              </a:ext>
            </a:extLst>
          </p:cNvPr>
          <p:cNvSpPr txBox="1">
            <a:spLocks/>
          </p:cNvSpPr>
          <p:nvPr/>
        </p:nvSpPr>
        <p:spPr>
          <a:xfrm>
            <a:off x="8600363"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16</a:t>
            </a:fld>
            <a:endParaRPr lang="en-IN" dirty="0">
              <a:solidFill>
                <a:schemeClr val="bg1"/>
              </a:solidFill>
            </a:endParaRPr>
          </a:p>
        </p:txBody>
      </p:sp>
    </p:spTree>
    <p:extLst>
      <p:ext uri="{BB962C8B-B14F-4D97-AF65-F5344CB8AC3E}">
        <p14:creationId xmlns:p14="http://schemas.microsoft.com/office/powerpoint/2010/main" val="966756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DFD3F2C8-A7A8-F23A-1E86-E74A248134CD}"/>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4" name="Content Placeholder 5">
            <a:extLst>
              <a:ext uri="{FF2B5EF4-FFF2-40B4-BE49-F238E27FC236}">
                <a16:creationId xmlns:a16="http://schemas.microsoft.com/office/drawing/2014/main" id="{2EF4060B-3999-B6B9-8884-19AE3966CE2E}"/>
              </a:ext>
            </a:extLst>
          </p:cNvPr>
          <p:cNvPicPr>
            <a:picLocks noChangeAspect="1"/>
          </p:cNvPicPr>
          <p:nvPr/>
        </p:nvPicPr>
        <p:blipFill rotWithShape="1">
          <a:blip r:embed="rId2"/>
          <a:srcRect l="10054" t="7579" r="1087" b="44833"/>
          <a:stretch/>
        </p:blipFill>
        <p:spPr>
          <a:xfrm>
            <a:off x="3696735" y="1349486"/>
            <a:ext cx="8238991" cy="1385763"/>
          </a:xfrm>
          <a:prstGeom prst="rect">
            <a:avLst/>
          </a:prstGeom>
        </p:spPr>
      </p:pic>
      <p:pic>
        <p:nvPicPr>
          <p:cNvPr id="5" name="Picture 4">
            <a:extLst>
              <a:ext uri="{FF2B5EF4-FFF2-40B4-BE49-F238E27FC236}">
                <a16:creationId xmlns:a16="http://schemas.microsoft.com/office/drawing/2014/main" id="{F802F6E0-F639-AF80-2A27-C61938B2BC88}"/>
              </a:ext>
            </a:extLst>
          </p:cNvPr>
          <p:cNvPicPr>
            <a:picLocks noChangeAspect="1"/>
          </p:cNvPicPr>
          <p:nvPr/>
        </p:nvPicPr>
        <p:blipFill rotWithShape="1">
          <a:blip r:embed="rId3"/>
          <a:srcRect l="9922" t="2546" b="7176"/>
          <a:stretch/>
        </p:blipFill>
        <p:spPr>
          <a:xfrm>
            <a:off x="3696735" y="3102086"/>
            <a:ext cx="8238990" cy="2709274"/>
          </a:xfrm>
          <a:prstGeom prst="rect">
            <a:avLst/>
          </a:prstGeom>
        </p:spPr>
      </p:pic>
      <p:pic>
        <p:nvPicPr>
          <p:cNvPr id="2" name="Picture 2" descr="Faculties - Best Private University in Telangana &amp; Andhra Pradesh | KLH">
            <a:extLst>
              <a:ext uri="{FF2B5EF4-FFF2-40B4-BE49-F238E27FC236}">
                <a16:creationId xmlns:a16="http://schemas.microsoft.com/office/drawing/2014/main" id="{528B238D-3F54-2749-DFDD-8000F51A3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9827406D-BEF5-3CA9-52AA-33D7E379FA13}"/>
              </a:ext>
            </a:extLst>
          </p:cNvPr>
          <p:cNvSpPr>
            <a:spLocks noGrp="1"/>
          </p:cNvSpPr>
          <p:nvPr>
            <p:ph type="dt" sz="half" idx="10"/>
          </p:nvPr>
        </p:nvSpPr>
        <p:spPr/>
        <p:txBody>
          <a:bodyPr/>
          <a:lstStyle/>
          <a:p>
            <a:fld id="{B57DE86A-83C8-4C83-99BC-0DDA71868132}" type="datetime1">
              <a:rPr lang="en-IN" smtClean="0"/>
              <a:t>27-09-2022</a:t>
            </a:fld>
            <a:endParaRPr lang="en-IN"/>
          </a:p>
        </p:txBody>
      </p:sp>
      <p:sp>
        <p:nvSpPr>
          <p:cNvPr id="6" name="Footer Placeholder 5">
            <a:extLst>
              <a:ext uri="{FF2B5EF4-FFF2-40B4-BE49-F238E27FC236}">
                <a16:creationId xmlns:a16="http://schemas.microsoft.com/office/drawing/2014/main" id="{DAB73675-DD4D-B27C-808B-AC40244C50A2}"/>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82344C3A-F0CC-EE40-780A-8803F8F97D74}"/>
              </a:ext>
            </a:extLst>
          </p:cNvPr>
          <p:cNvSpPr>
            <a:spLocks noGrp="1"/>
          </p:cNvSpPr>
          <p:nvPr>
            <p:ph type="sldNum" sz="quarter" idx="12"/>
          </p:nvPr>
        </p:nvSpPr>
        <p:spPr/>
        <p:txBody>
          <a:bodyPr/>
          <a:lstStyle/>
          <a:p>
            <a:fld id="{9A4ADEAC-79D2-4F15-BC63-08A976F8C898}" type="slidenum">
              <a:rPr lang="en-IN" smtClean="0"/>
              <a:t>17</a:t>
            </a:fld>
            <a:endParaRPr lang="en-IN"/>
          </a:p>
        </p:txBody>
      </p:sp>
      <p:sp>
        <p:nvSpPr>
          <p:cNvPr id="8" name="Rectangle 7">
            <a:extLst>
              <a:ext uri="{FF2B5EF4-FFF2-40B4-BE49-F238E27FC236}">
                <a16:creationId xmlns:a16="http://schemas.microsoft.com/office/drawing/2014/main" id="{FF0133A1-F4CC-C438-940C-73CF942756CE}"/>
              </a:ext>
            </a:extLst>
          </p:cNvPr>
          <p:cNvSpPr/>
          <p:nvPr/>
        </p:nvSpPr>
        <p:spPr>
          <a:xfrm>
            <a:off x="0" y="6327169"/>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068D2830-5638-4337-2A7E-0AE86AF25A67}"/>
              </a:ext>
            </a:extLst>
          </p:cNvPr>
          <p:cNvSpPr txBox="1">
            <a:spLocks/>
          </p:cNvSpPr>
          <p:nvPr/>
        </p:nvSpPr>
        <p:spPr>
          <a:xfrm>
            <a:off x="838201" y="6327168"/>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0" name="Footer Placeholder 4">
            <a:extLst>
              <a:ext uri="{FF2B5EF4-FFF2-40B4-BE49-F238E27FC236}">
                <a16:creationId xmlns:a16="http://schemas.microsoft.com/office/drawing/2014/main" id="{08700436-AADC-8E7D-5A8D-CAE607FBA3AC}"/>
              </a:ext>
            </a:extLst>
          </p:cNvPr>
          <p:cNvSpPr txBox="1">
            <a:spLocks/>
          </p:cNvSpPr>
          <p:nvPr/>
        </p:nvSpPr>
        <p:spPr>
          <a:xfrm>
            <a:off x="4038601" y="6327168"/>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2FAE83F1-C221-1892-F31D-86E1682D7B7A}"/>
              </a:ext>
            </a:extLst>
          </p:cNvPr>
          <p:cNvSpPr txBox="1">
            <a:spLocks/>
          </p:cNvSpPr>
          <p:nvPr/>
        </p:nvSpPr>
        <p:spPr>
          <a:xfrm>
            <a:off x="8610601" y="632716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17</a:t>
            </a:fld>
            <a:endParaRPr lang="en-IN" dirty="0">
              <a:solidFill>
                <a:schemeClr val="bg1"/>
              </a:solidFill>
            </a:endParaRPr>
          </a:p>
        </p:txBody>
      </p:sp>
    </p:spTree>
    <p:extLst>
      <p:ext uri="{BB962C8B-B14F-4D97-AF65-F5344CB8AC3E}">
        <p14:creationId xmlns:p14="http://schemas.microsoft.com/office/powerpoint/2010/main" val="1091014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175027-0EE1-3156-3703-04EE5F7F1C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5" name="Content Placeholder 4" descr="Graphical user interface, text, application&#10;&#10;Description automatically generated">
            <a:extLst>
              <a:ext uri="{FF2B5EF4-FFF2-40B4-BE49-F238E27FC236}">
                <a16:creationId xmlns:a16="http://schemas.microsoft.com/office/drawing/2014/main" id="{50791D28-149E-CA7B-D70D-B833221D36B9}"/>
              </a:ext>
            </a:extLst>
          </p:cNvPr>
          <p:cNvPicPr>
            <a:picLocks noGrp="1" noChangeAspect="1"/>
          </p:cNvPicPr>
          <p:nvPr>
            <p:ph idx="1"/>
          </p:nvPr>
        </p:nvPicPr>
        <p:blipFill rotWithShape="1">
          <a:blip r:embed="rId2"/>
          <a:srcRect l="10706" t="5156" r="832"/>
          <a:stretch/>
        </p:blipFill>
        <p:spPr>
          <a:xfrm>
            <a:off x="4038600" y="1885948"/>
            <a:ext cx="7188199" cy="3082714"/>
          </a:xfrm>
          <a:prstGeom prst="rect">
            <a:avLst/>
          </a:prstGeom>
        </p:spPr>
      </p:pic>
      <p:pic>
        <p:nvPicPr>
          <p:cNvPr id="2" name="Picture 2" descr="Faculties - Best Private University in Telangana &amp; Andhra Pradesh | KLH">
            <a:extLst>
              <a:ext uri="{FF2B5EF4-FFF2-40B4-BE49-F238E27FC236}">
                <a16:creationId xmlns:a16="http://schemas.microsoft.com/office/drawing/2014/main" id="{E8914275-A3E9-0DD7-CF9D-7D6B8B94B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2828BFE2-8A33-DDC0-D5CC-54A40BD890DC}"/>
              </a:ext>
            </a:extLst>
          </p:cNvPr>
          <p:cNvSpPr>
            <a:spLocks noGrp="1"/>
          </p:cNvSpPr>
          <p:nvPr>
            <p:ph type="dt" sz="half" idx="10"/>
          </p:nvPr>
        </p:nvSpPr>
        <p:spPr/>
        <p:txBody>
          <a:bodyPr/>
          <a:lstStyle/>
          <a:p>
            <a:fld id="{41CDC477-E2A8-49C4-93C3-2000D513D24B}" type="datetime1">
              <a:rPr lang="en-IN" smtClean="0"/>
              <a:t>27-09-2022</a:t>
            </a:fld>
            <a:endParaRPr lang="en-IN"/>
          </a:p>
        </p:txBody>
      </p:sp>
      <p:sp>
        <p:nvSpPr>
          <p:cNvPr id="4" name="Footer Placeholder 3">
            <a:extLst>
              <a:ext uri="{FF2B5EF4-FFF2-40B4-BE49-F238E27FC236}">
                <a16:creationId xmlns:a16="http://schemas.microsoft.com/office/drawing/2014/main" id="{151CF171-39F5-BA34-55D5-2E884334646C}"/>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886526EA-6851-4343-D5E1-49EDFD45C72B}"/>
              </a:ext>
            </a:extLst>
          </p:cNvPr>
          <p:cNvSpPr>
            <a:spLocks noGrp="1"/>
          </p:cNvSpPr>
          <p:nvPr>
            <p:ph type="sldNum" sz="quarter" idx="12"/>
          </p:nvPr>
        </p:nvSpPr>
        <p:spPr/>
        <p:txBody>
          <a:bodyPr/>
          <a:lstStyle/>
          <a:p>
            <a:fld id="{9A4ADEAC-79D2-4F15-BC63-08A976F8C898}" type="slidenum">
              <a:rPr lang="en-IN" smtClean="0"/>
              <a:t>18</a:t>
            </a:fld>
            <a:endParaRPr lang="en-IN"/>
          </a:p>
        </p:txBody>
      </p:sp>
      <p:sp>
        <p:nvSpPr>
          <p:cNvPr id="7" name="Rectangle 6">
            <a:extLst>
              <a:ext uri="{FF2B5EF4-FFF2-40B4-BE49-F238E27FC236}">
                <a16:creationId xmlns:a16="http://schemas.microsoft.com/office/drawing/2014/main" id="{D0059B18-B589-A02B-55FC-9279D4F1163F}"/>
              </a:ext>
            </a:extLst>
          </p:cNvPr>
          <p:cNvSpPr/>
          <p:nvPr/>
        </p:nvSpPr>
        <p:spPr>
          <a:xfrm>
            <a:off x="0" y="6352374"/>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86C7308E-115F-3124-3BB4-892507E9CD60}"/>
              </a:ext>
            </a:extLst>
          </p:cNvPr>
          <p:cNvSpPr txBox="1">
            <a:spLocks/>
          </p:cNvSpPr>
          <p:nvPr/>
        </p:nvSpPr>
        <p:spPr>
          <a:xfrm>
            <a:off x="838201" y="635237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0" name="Footer Placeholder 4">
            <a:extLst>
              <a:ext uri="{FF2B5EF4-FFF2-40B4-BE49-F238E27FC236}">
                <a16:creationId xmlns:a16="http://schemas.microsoft.com/office/drawing/2014/main" id="{E6C4A536-4446-CF15-5D3D-0A5EA3FC3AF5}"/>
              </a:ext>
            </a:extLst>
          </p:cNvPr>
          <p:cNvSpPr txBox="1">
            <a:spLocks/>
          </p:cNvSpPr>
          <p:nvPr/>
        </p:nvSpPr>
        <p:spPr>
          <a:xfrm>
            <a:off x="4038601" y="635237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591F56D3-59A0-3099-BE29-A8B278605742}"/>
              </a:ext>
            </a:extLst>
          </p:cNvPr>
          <p:cNvSpPr txBox="1">
            <a:spLocks/>
          </p:cNvSpPr>
          <p:nvPr/>
        </p:nvSpPr>
        <p:spPr>
          <a:xfrm>
            <a:off x="8610601" y="635237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18</a:t>
            </a:fld>
            <a:endParaRPr lang="en-IN" dirty="0">
              <a:solidFill>
                <a:schemeClr val="bg1"/>
              </a:solidFill>
            </a:endParaRPr>
          </a:p>
        </p:txBody>
      </p:sp>
    </p:spTree>
    <p:extLst>
      <p:ext uri="{BB962C8B-B14F-4D97-AF65-F5344CB8AC3E}">
        <p14:creationId xmlns:p14="http://schemas.microsoft.com/office/powerpoint/2010/main" val="1219962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175027-0EE1-3156-3703-04EE5F7F1C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9" name="Content Placeholder 8">
            <a:extLst>
              <a:ext uri="{FF2B5EF4-FFF2-40B4-BE49-F238E27FC236}">
                <a16:creationId xmlns:a16="http://schemas.microsoft.com/office/drawing/2014/main" id="{FADC6416-6688-2528-FE1E-7E71557E5488}"/>
              </a:ext>
            </a:extLst>
          </p:cNvPr>
          <p:cNvPicPr>
            <a:picLocks noGrp="1" noChangeAspect="1"/>
          </p:cNvPicPr>
          <p:nvPr>
            <p:ph idx="1"/>
          </p:nvPr>
        </p:nvPicPr>
        <p:blipFill rotWithShape="1">
          <a:blip r:embed="rId2"/>
          <a:srcRect l="4371" r="1134"/>
          <a:stretch/>
        </p:blipFill>
        <p:spPr>
          <a:xfrm>
            <a:off x="4038600" y="1554091"/>
            <a:ext cx="7188199" cy="3746429"/>
          </a:xfrm>
          <a:prstGeom prst="rect">
            <a:avLst/>
          </a:prstGeom>
        </p:spPr>
      </p:pic>
      <p:pic>
        <p:nvPicPr>
          <p:cNvPr id="2" name="Picture 2" descr="Faculties - Best Private University in Telangana &amp; Andhra Pradesh | KLH">
            <a:extLst>
              <a:ext uri="{FF2B5EF4-FFF2-40B4-BE49-F238E27FC236}">
                <a16:creationId xmlns:a16="http://schemas.microsoft.com/office/drawing/2014/main" id="{24F11F14-3750-302B-A67B-8603605D3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270404A1-E3D8-13CD-4E3F-2F5B5D5EE448}"/>
              </a:ext>
            </a:extLst>
          </p:cNvPr>
          <p:cNvSpPr>
            <a:spLocks noGrp="1"/>
          </p:cNvSpPr>
          <p:nvPr>
            <p:ph type="dt" sz="half" idx="10"/>
          </p:nvPr>
        </p:nvSpPr>
        <p:spPr/>
        <p:txBody>
          <a:bodyPr/>
          <a:lstStyle/>
          <a:p>
            <a:fld id="{C9B22D87-DE9F-4A2A-938E-4795F0FDADD3}" type="datetime1">
              <a:rPr lang="en-IN" smtClean="0"/>
              <a:t>27-09-2022</a:t>
            </a:fld>
            <a:endParaRPr lang="en-IN"/>
          </a:p>
        </p:txBody>
      </p:sp>
      <p:sp>
        <p:nvSpPr>
          <p:cNvPr id="4" name="Footer Placeholder 3">
            <a:extLst>
              <a:ext uri="{FF2B5EF4-FFF2-40B4-BE49-F238E27FC236}">
                <a16:creationId xmlns:a16="http://schemas.microsoft.com/office/drawing/2014/main" id="{F096231C-99E2-B680-CC92-37787A563A4A}"/>
              </a:ext>
            </a:extLst>
          </p:cNvPr>
          <p:cNvSpPr>
            <a:spLocks noGrp="1"/>
          </p:cNvSpPr>
          <p:nvPr>
            <p:ph type="ftr" sz="quarter" idx="11"/>
          </p:nvPr>
        </p:nvSpPr>
        <p:spPr/>
        <p:txBody>
          <a:bodyPr/>
          <a:lstStyle/>
          <a:p>
            <a:r>
              <a:rPr lang="en-US"/>
              <a:t>BATCH - 11 TWEETS SENTIMENT ANALYSIS FOR US ELECTIONS - 2020</a:t>
            </a:r>
            <a:endParaRPr lang="en-IN"/>
          </a:p>
        </p:txBody>
      </p:sp>
      <p:sp>
        <p:nvSpPr>
          <p:cNvPr id="5" name="Slide Number Placeholder 4">
            <a:extLst>
              <a:ext uri="{FF2B5EF4-FFF2-40B4-BE49-F238E27FC236}">
                <a16:creationId xmlns:a16="http://schemas.microsoft.com/office/drawing/2014/main" id="{7D803A7F-E1D3-6058-B651-5A778942EDBE}"/>
              </a:ext>
            </a:extLst>
          </p:cNvPr>
          <p:cNvSpPr>
            <a:spLocks noGrp="1"/>
          </p:cNvSpPr>
          <p:nvPr>
            <p:ph type="sldNum" sz="quarter" idx="12"/>
          </p:nvPr>
        </p:nvSpPr>
        <p:spPr/>
        <p:txBody>
          <a:bodyPr/>
          <a:lstStyle/>
          <a:p>
            <a:fld id="{9A4ADEAC-79D2-4F15-BC63-08A976F8C898}" type="slidenum">
              <a:rPr lang="en-IN" smtClean="0"/>
              <a:t>19</a:t>
            </a:fld>
            <a:endParaRPr lang="en-IN"/>
          </a:p>
        </p:txBody>
      </p:sp>
      <p:sp>
        <p:nvSpPr>
          <p:cNvPr id="6" name="Rectangle 5">
            <a:extLst>
              <a:ext uri="{FF2B5EF4-FFF2-40B4-BE49-F238E27FC236}">
                <a16:creationId xmlns:a16="http://schemas.microsoft.com/office/drawing/2014/main" id="{2E32EF00-98C0-220F-4444-D26BDB579A51}"/>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Date Placeholder 2">
            <a:extLst>
              <a:ext uri="{FF2B5EF4-FFF2-40B4-BE49-F238E27FC236}">
                <a16:creationId xmlns:a16="http://schemas.microsoft.com/office/drawing/2014/main" id="{9C37789F-B5AB-21DA-0D3C-E28D360CDF42}"/>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0" name="Footer Placeholder 4">
            <a:extLst>
              <a:ext uri="{FF2B5EF4-FFF2-40B4-BE49-F238E27FC236}">
                <a16:creationId xmlns:a16="http://schemas.microsoft.com/office/drawing/2014/main" id="{F2C80E11-FC49-C880-1E65-A10DADFFB791}"/>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E858F2EB-ECE4-6ADE-5528-8BC6436CAC84}"/>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19</a:t>
            </a:fld>
            <a:endParaRPr lang="en-IN" dirty="0">
              <a:solidFill>
                <a:schemeClr val="bg1"/>
              </a:solidFill>
            </a:endParaRPr>
          </a:p>
        </p:txBody>
      </p:sp>
    </p:spTree>
    <p:extLst>
      <p:ext uri="{BB962C8B-B14F-4D97-AF65-F5344CB8AC3E}">
        <p14:creationId xmlns:p14="http://schemas.microsoft.com/office/powerpoint/2010/main" val="508137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2">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Freeform: Shape 54">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2" name="Freeform: Shape 56">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26C2C7-E128-1477-8DE3-1000F4ECA3F4}"/>
              </a:ext>
            </a:extLst>
          </p:cNvPr>
          <p:cNvSpPr>
            <a:spLocks noGrp="1"/>
          </p:cNvSpPr>
          <p:nvPr>
            <p:ph type="title"/>
          </p:nvPr>
        </p:nvSpPr>
        <p:spPr>
          <a:xfrm>
            <a:off x="621792" y="1161288"/>
            <a:ext cx="3602736" cy="4526280"/>
          </a:xfrm>
        </p:spPr>
        <p:txBody>
          <a:bodyPr vert="horz" lIns="91440" tIns="45720" rIns="91440" bIns="45720" rtlCol="0">
            <a:normAutofit/>
          </a:bodyPr>
          <a:lstStyle/>
          <a:p>
            <a:r>
              <a:rPr lang="en-US" sz="4000" kern="1200">
                <a:latin typeface="+mj-lt"/>
                <a:ea typeface="+mj-ea"/>
                <a:cs typeface="+mj-cs"/>
              </a:rPr>
              <a:t>TABLE OF CONTENTS</a:t>
            </a:r>
          </a:p>
        </p:txBody>
      </p:sp>
      <p:sp>
        <p:nvSpPr>
          <p:cNvPr id="59" name="Rectangle 58">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9" name="Picture 2" descr="Faculties - Best Private University in Telangana &amp; Andhra Pradesh | KLH">
            <a:extLst>
              <a:ext uri="{FF2B5EF4-FFF2-40B4-BE49-F238E27FC236}">
                <a16:creationId xmlns:a16="http://schemas.microsoft.com/office/drawing/2014/main" id="{D52D2E6E-0A36-3C0B-96C3-11221F6A1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C32EDAC-B987-7BC1-574A-3B6B5E11C58A}"/>
              </a:ext>
            </a:extLst>
          </p:cNvPr>
          <p:cNvSpPr/>
          <p:nvPr/>
        </p:nvSpPr>
        <p:spPr>
          <a:xfrm>
            <a:off x="-1" y="6356351"/>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aphicFrame>
        <p:nvGraphicFramePr>
          <p:cNvPr id="4" name="Table 4">
            <a:extLst>
              <a:ext uri="{FF2B5EF4-FFF2-40B4-BE49-F238E27FC236}">
                <a16:creationId xmlns:a16="http://schemas.microsoft.com/office/drawing/2014/main" id="{DEB35CDB-3D96-1AEC-559A-5A27707887F1}"/>
              </a:ext>
            </a:extLst>
          </p:cNvPr>
          <p:cNvGraphicFramePr>
            <a:graphicFrameLocks noGrp="1"/>
          </p:cNvGraphicFramePr>
          <p:nvPr>
            <p:ph idx="1"/>
            <p:extLst>
              <p:ext uri="{D42A27DB-BD31-4B8C-83A1-F6EECF244321}">
                <p14:modId xmlns:p14="http://schemas.microsoft.com/office/powerpoint/2010/main" val="868162847"/>
              </p:ext>
            </p:extLst>
          </p:nvPr>
        </p:nvGraphicFramePr>
        <p:xfrm>
          <a:off x="5440679" y="328190"/>
          <a:ext cx="4718914" cy="5996227"/>
        </p:xfrm>
        <a:graphic>
          <a:graphicData uri="http://schemas.openxmlformats.org/drawingml/2006/table">
            <a:tbl>
              <a:tblPr firstRow="1" bandRow="1">
                <a:tableStyleId>{9D7B26C5-4107-4FEC-AEDC-1716B250A1EF}</a:tableStyleId>
              </a:tblPr>
              <a:tblGrid>
                <a:gridCol w="863381">
                  <a:extLst>
                    <a:ext uri="{9D8B030D-6E8A-4147-A177-3AD203B41FA5}">
                      <a16:colId xmlns:a16="http://schemas.microsoft.com/office/drawing/2014/main" val="202883664"/>
                    </a:ext>
                  </a:extLst>
                </a:gridCol>
                <a:gridCol w="2681876">
                  <a:extLst>
                    <a:ext uri="{9D8B030D-6E8A-4147-A177-3AD203B41FA5}">
                      <a16:colId xmlns:a16="http://schemas.microsoft.com/office/drawing/2014/main" val="1179909256"/>
                    </a:ext>
                  </a:extLst>
                </a:gridCol>
                <a:gridCol w="1173657">
                  <a:extLst>
                    <a:ext uri="{9D8B030D-6E8A-4147-A177-3AD203B41FA5}">
                      <a16:colId xmlns:a16="http://schemas.microsoft.com/office/drawing/2014/main" val="1327232263"/>
                    </a:ext>
                  </a:extLst>
                </a:gridCol>
              </a:tblGrid>
              <a:tr h="602113">
                <a:tc>
                  <a:txBody>
                    <a:bodyPr/>
                    <a:lstStyle/>
                    <a:p>
                      <a:pPr algn="ctr"/>
                      <a:r>
                        <a:rPr lang="en-IN" sz="1600" b="1" cap="none" spc="0">
                          <a:solidFill>
                            <a:schemeClr val="tx1"/>
                          </a:solidFill>
                        </a:rPr>
                        <a:t>S. No.</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cap="none" spc="0" dirty="0">
                          <a:solidFill>
                            <a:schemeClr val="tx1"/>
                          </a:solidFill>
                        </a:rPr>
                        <a:t>TITLE</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cap="none" spc="0" dirty="0">
                          <a:solidFill>
                            <a:schemeClr val="tx1"/>
                          </a:solidFill>
                        </a:rPr>
                        <a:t>Slide No.</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2560351"/>
                  </a:ext>
                </a:extLst>
              </a:tr>
              <a:tr h="562961">
                <a:tc>
                  <a:txBody>
                    <a:bodyPr/>
                    <a:lstStyle/>
                    <a:p>
                      <a:pPr algn="ctr"/>
                      <a:r>
                        <a:rPr lang="en-IN" sz="1600" cap="none" spc="0">
                          <a:solidFill>
                            <a:schemeClr val="tx1"/>
                          </a:solidFill>
                        </a:rPr>
                        <a:t>1</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a:solidFill>
                            <a:schemeClr val="tx1"/>
                          </a:solidFill>
                        </a:rPr>
                        <a:t>PROJECT AREA</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a:solidFill>
                            <a:schemeClr val="tx1"/>
                          </a:solidFill>
                        </a:rPr>
                        <a:t>3</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4548465"/>
                  </a:ext>
                </a:extLst>
              </a:tr>
              <a:tr h="562961">
                <a:tc>
                  <a:txBody>
                    <a:bodyPr/>
                    <a:lstStyle/>
                    <a:p>
                      <a:pPr algn="ctr"/>
                      <a:r>
                        <a:rPr lang="en-IN" sz="1600" cap="none" spc="0">
                          <a:solidFill>
                            <a:schemeClr val="tx1"/>
                          </a:solidFill>
                        </a:rPr>
                        <a:t>2</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LITERATURE SURVEY</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a:solidFill>
                            <a:schemeClr val="tx1"/>
                          </a:solidFill>
                        </a:rPr>
                        <a:t>4</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0217182"/>
                  </a:ext>
                </a:extLst>
              </a:tr>
              <a:tr h="562961">
                <a:tc>
                  <a:txBody>
                    <a:bodyPr/>
                    <a:lstStyle/>
                    <a:p>
                      <a:pPr algn="ctr"/>
                      <a:r>
                        <a:rPr lang="en-IN" sz="1600" cap="none" spc="0" dirty="0">
                          <a:solidFill>
                            <a:schemeClr val="tx1"/>
                          </a:solidFill>
                        </a:rPr>
                        <a:t>3</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OBJECTIVE</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6</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3112968"/>
                  </a:ext>
                </a:extLst>
              </a:tr>
              <a:tr h="515908">
                <a:tc>
                  <a:txBody>
                    <a:bodyPr/>
                    <a:lstStyle/>
                    <a:p>
                      <a:pPr algn="ctr"/>
                      <a:r>
                        <a:rPr lang="en-IN" sz="1600" cap="none" spc="0" dirty="0">
                          <a:solidFill>
                            <a:schemeClr val="tx1"/>
                          </a:solidFill>
                        </a:rPr>
                        <a:t>4</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a:solidFill>
                            <a:schemeClr val="tx1"/>
                          </a:solidFill>
                        </a:rPr>
                        <a:t>PROBLEM STATEMENT</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7</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8913453"/>
                  </a:ext>
                </a:extLst>
              </a:tr>
              <a:tr h="457134">
                <a:tc>
                  <a:txBody>
                    <a:bodyPr/>
                    <a:lstStyle/>
                    <a:p>
                      <a:pPr algn="ctr"/>
                      <a:r>
                        <a:rPr lang="en-IN" sz="1600" cap="none" spc="0" dirty="0">
                          <a:solidFill>
                            <a:schemeClr val="tx1"/>
                          </a:solidFill>
                        </a:rPr>
                        <a:t>5</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DATASET COLLECTION</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8</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8554465"/>
                  </a:ext>
                </a:extLst>
              </a:tr>
              <a:tr h="562961">
                <a:tc>
                  <a:txBody>
                    <a:bodyPr/>
                    <a:lstStyle/>
                    <a:p>
                      <a:pPr algn="ctr"/>
                      <a:r>
                        <a:rPr lang="en-IN" sz="1600" cap="none" spc="0" dirty="0">
                          <a:solidFill>
                            <a:schemeClr val="tx1"/>
                          </a:solidFill>
                        </a:rPr>
                        <a:t>6</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WORK PROGRESS</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11</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9301375"/>
                  </a:ext>
                </a:extLst>
              </a:tr>
              <a:tr h="562961">
                <a:tc>
                  <a:txBody>
                    <a:bodyPr/>
                    <a:lstStyle/>
                    <a:p>
                      <a:pPr algn="ctr"/>
                      <a:r>
                        <a:rPr lang="en-IN" sz="1600" cap="none" spc="0" dirty="0">
                          <a:solidFill>
                            <a:schemeClr val="tx1"/>
                          </a:solidFill>
                        </a:rPr>
                        <a:t>7</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OUTPUT</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26</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845977"/>
                  </a:ext>
                </a:extLst>
              </a:tr>
              <a:tr h="562961">
                <a:tc>
                  <a:txBody>
                    <a:bodyPr/>
                    <a:lstStyle/>
                    <a:p>
                      <a:pPr algn="ctr"/>
                      <a:r>
                        <a:rPr lang="en-IN" sz="1600" cap="none" spc="0" dirty="0">
                          <a:solidFill>
                            <a:schemeClr val="tx1"/>
                          </a:solidFill>
                        </a:rPr>
                        <a:t>8</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GITHUB REPOSITORY</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34</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5328110"/>
                  </a:ext>
                </a:extLst>
              </a:tr>
              <a:tr h="562961">
                <a:tc>
                  <a:txBody>
                    <a:bodyPr/>
                    <a:lstStyle/>
                    <a:p>
                      <a:pPr algn="ctr"/>
                      <a:r>
                        <a:rPr lang="en-IN" sz="1600" cap="none" spc="0" dirty="0">
                          <a:solidFill>
                            <a:schemeClr val="tx1"/>
                          </a:solidFill>
                        </a:rPr>
                        <a:t>9</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CONCLUSION</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35</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4827876"/>
                  </a:ext>
                </a:extLst>
              </a:tr>
            </a:tbl>
          </a:graphicData>
        </a:graphic>
      </p:graphicFrame>
      <p:sp>
        <p:nvSpPr>
          <p:cNvPr id="3" name="Date Placeholder 2">
            <a:extLst>
              <a:ext uri="{FF2B5EF4-FFF2-40B4-BE49-F238E27FC236}">
                <a16:creationId xmlns:a16="http://schemas.microsoft.com/office/drawing/2014/main" id="{4AE39845-0B85-1DD3-0B52-9CB11CDC1DDA}"/>
              </a:ext>
            </a:extLst>
          </p:cNvPr>
          <p:cNvSpPr>
            <a:spLocks noGrp="1"/>
          </p:cNvSpPr>
          <p:nvPr>
            <p:ph type="dt" sz="half" idx="10"/>
          </p:nvPr>
        </p:nvSpPr>
        <p:spPr/>
        <p:txBody>
          <a:bodyPr/>
          <a:lstStyle/>
          <a:p>
            <a:fld id="{431585D1-F4AA-45D7-9E63-9D3D505C9670}" type="datetime1">
              <a:rPr lang="en-IN" smtClean="0">
                <a:solidFill>
                  <a:schemeClr val="bg1"/>
                </a:solidFill>
              </a:rPr>
              <a:t>27-09-2022</a:t>
            </a:fld>
            <a:endParaRPr lang="en-IN" dirty="0">
              <a:solidFill>
                <a:schemeClr val="bg1"/>
              </a:solidFill>
            </a:endParaRPr>
          </a:p>
        </p:txBody>
      </p:sp>
      <p:sp>
        <p:nvSpPr>
          <p:cNvPr id="5" name="Footer Placeholder 4">
            <a:extLst>
              <a:ext uri="{FF2B5EF4-FFF2-40B4-BE49-F238E27FC236}">
                <a16:creationId xmlns:a16="http://schemas.microsoft.com/office/drawing/2014/main" id="{0897C1A8-8F6D-7214-B8D6-E39DDAEA76AB}"/>
              </a:ext>
            </a:extLst>
          </p:cNvPr>
          <p:cNvSpPr>
            <a:spLocks noGrp="1"/>
          </p:cNvSpPr>
          <p:nvPr>
            <p:ph type="ftr" sz="quarter" idx="11"/>
          </p:nvPr>
        </p:nvSpPr>
        <p:spPr/>
        <p:txBody>
          <a:bodyPr/>
          <a:lstStyle/>
          <a:p>
            <a:r>
              <a:rPr lang="en-US" dirty="0">
                <a:solidFill>
                  <a:schemeClr val="bg1"/>
                </a:solidFill>
              </a:rPr>
              <a:t>BATCH - 11 TWEETS SENTIMENT ANALYSIS FOR US ELECTIONS - 2020</a:t>
            </a:r>
            <a:endParaRPr lang="en-IN" dirty="0">
              <a:solidFill>
                <a:schemeClr val="bg1"/>
              </a:solidFill>
            </a:endParaRPr>
          </a:p>
        </p:txBody>
      </p:sp>
      <p:sp>
        <p:nvSpPr>
          <p:cNvPr id="6" name="Slide Number Placeholder 5">
            <a:extLst>
              <a:ext uri="{FF2B5EF4-FFF2-40B4-BE49-F238E27FC236}">
                <a16:creationId xmlns:a16="http://schemas.microsoft.com/office/drawing/2014/main" id="{9959CAB2-F023-0A16-B474-9ED435A67460}"/>
              </a:ext>
            </a:extLst>
          </p:cNvPr>
          <p:cNvSpPr>
            <a:spLocks noGrp="1"/>
          </p:cNvSpPr>
          <p:nvPr>
            <p:ph type="sldNum" sz="quarter" idx="12"/>
          </p:nvPr>
        </p:nvSpPr>
        <p:spPr/>
        <p:txBody>
          <a:bodyPr/>
          <a:lstStyle/>
          <a:p>
            <a:fld id="{9A4ADEAC-79D2-4F15-BC63-08A976F8C898}" type="slidenum">
              <a:rPr lang="en-IN" smtClean="0">
                <a:solidFill>
                  <a:schemeClr val="bg1"/>
                </a:solidFill>
              </a:rPr>
              <a:t>2</a:t>
            </a:fld>
            <a:endParaRPr lang="en-IN" dirty="0">
              <a:solidFill>
                <a:schemeClr val="bg1"/>
              </a:solidFill>
            </a:endParaRPr>
          </a:p>
        </p:txBody>
      </p:sp>
    </p:spTree>
    <p:extLst>
      <p:ext uri="{BB962C8B-B14F-4D97-AF65-F5344CB8AC3E}">
        <p14:creationId xmlns:p14="http://schemas.microsoft.com/office/powerpoint/2010/main" val="3345018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175027-0EE1-3156-3703-04EE5F7F1C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4" name="Content Placeholder 3" descr="Graphical user interface, text, application, email&#10;&#10;Description automatically generated">
            <a:extLst>
              <a:ext uri="{FF2B5EF4-FFF2-40B4-BE49-F238E27FC236}">
                <a16:creationId xmlns:a16="http://schemas.microsoft.com/office/drawing/2014/main" id="{03BD37B5-5DC7-15E8-2C5F-927947D37A7A}"/>
              </a:ext>
            </a:extLst>
          </p:cNvPr>
          <p:cNvPicPr>
            <a:picLocks noGrp="1" noChangeAspect="1"/>
          </p:cNvPicPr>
          <p:nvPr>
            <p:ph idx="1"/>
          </p:nvPr>
        </p:nvPicPr>
        <p:blipFill rotWithShape="1">
          <a:blip r:embed="rId2"/>
          <a:srcRect l="9947"/>
          <a:stretch/>
        </p:blipFill>
        <p:spPr>
          <a:xfrm>
            <a:off x="4038600" y="1331982"/>
            <a:ext cx="7188199" cy="4190646"/>
          </a:xfrm>
          <a:prstGeom prst="rect">
            <a:avLst/>
          </a:prstGeom>
        </p:spPr>
      </p:pic>
      <p:pic>
        <p:nvPicPr>
          <p:cNvPr id="2" name="Picture 2" descr="Faculties - Best Private University in Telangana &amp; Andhra Pradesh | KLH">
            <a:extLst>
              <a:ext uri="{FF2B5EF4-FFF2-40B4-BE49-F238E27FC236}">
                <a16:creationId xmlns:a16="http://schemas.microsoft.com/office/drawing/2014/main" id="{4229C778-40D3-236E-7DCA-69B9ACC52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A0367963-060E-326C-F8DB-B06B15F96FC2}"/>
              </a:ext>
            </a:extLst>
          </p:cNvPr>
          <p:cNvSpPr>
            <a:spLocks noGrp="1"/>
          </p:cNvSpPr>
          <p:nvPr>
            <p:ph type="dt" sz="half" idx="10"/>
          </p:nvPr>
        </p:nvSpPr>
        <p:spPr/>
        <p:txBody>
          <a:bodyPr/>
          <a:lstStyle/>
          <a:p>
            <a:fld id="{02B04B14-F7E2-44BA-8857-E3282E2A6215}" type="datetime1">
              <a:rPr lang="en-IN" smtClean="0"/>
              <a:t>27-09-2022</a:t>
            </a:fld>
            <a:endParaRPr lang="en-IN"/>
          </a:p>
        </p:txBody>
      </p:sp>
      <p:sp>
        <p:nvSpPr>
          <p:cNvPr id="5" name="Footer Placeholder 4">
            <a:extLst>
              <a:ext uri="{FF2B5EF4-FFF2-40B4-BE49-F238E27FC236}">
                <a16:creationId xmlns:a16="http://schemas.microsoft.com/office/drawing/2014/main" id="{164BC508-9BF0-F1BA-B3A4-C270A25DEE73}"/>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1AACB031-837A-7007-BAB8-AE002A5A4216}"/>
              </a:ext>
            </a:extLst>
          </p:cNvPr>
          <p:cNvSpPr>
            <a:spLocks noGrp="1"/>
          </p:cNvSpPr>
          <p:nvPr>
            <p:ph type="sldNum" sz="quarter" idx="12"/>
          </p:nvPr>
        </p:nvSpPr>
        <p:spPr/>
        <p:txBody>
          <a:bodyPr/>
          <a:lstStyle/>
          <a:p>
            <a:fld id="{9A4ADEAC-79D2-4F15-BC63-08A976F8C898}" type="slidenum">
              <a:rPr lang="en-IN" smtClean="0"/>
              <a:t>20</a:t>
            </a:fld>
            <a:endParaRPr lang="en-IN"/>
          </a:p>
        </p:txBody>
      </p:sp>
      <p:sp>
        <p:nvSpPr>
          <p:cNvPr id="7" name="Rectangle 6">
            <a:extLst>
              <a:ext uri="{FF2B5EF4-FFF2-40B4-BE49-F238E27FC236}">
                <a16:creationId xmlns:a16="http://schemas.microsoft.com/office/drawing/2014/main" id="{3C822B1B-049E-B795-956E-62240BE4F4E6}"/>
              </a:ext>
            </a:extLst>
          </p:cNvPr>
          <p:cNvSpPr/>
          <p:nvPr/>
        </p:nvSpPr>
        <p:spPr>
          <a:xfrm>
            <a:off x="0" y="6335119"/>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ED050089-48C7-F035-9C9F-5C2ABB0FDC4E}"/>
              </a:ext>
            </a:extLst>
          </p:cNvPr>
          <p:cNvSpPr txBox="1">
            <a:spLocks/>
          </p:cNvSpPr>
          <p:nvPr/>
        </p:nvSpPr>
        <p:spPr>
          <a:xfrm>
            <a:off x="838201" y="6335118"/>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0" name="Footer Placeholder 4">
            <a:extLst>
              <a:ext uri="{FF2B5EF4-FFF2-40B4-BE49-F238E27FC236}">
                <a16:creationId xmlns:a16="http://schemas.microsoft.com/office/drawing/2014/main" id="{E7A73E04-81C8-6DDC-8B42-6687904A8965}"/>
              </a:ext>
            </a:extLst>
          </p:cNvPr>
          <p:cNvSpPr txBox="1">
            <a:spLocks/>
          </p:cNvSpPr>
          <p:nvPr/>
        </p:nvSpPr>
        <p:spPr>
          <a:xfrm>
            <a:off x="4038601" y="6335118"/>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4BC44378-E795-1051-CC88-4F919E613943}"/>
              </a:ext>
            </a:extLst>
          </p:cNvPr>
          <p:cNvSpPr txBox="1">
            <a:spLocks/>
          </p:cNvSpPr>
          <p:nvPr/>
        </p:nvSpPr>
        <p:spPr>
          <a:xfrm>
            <a:off x="8610601" y="633511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20</a:t>
            </a:fld>
            <a:endParaRPr lang="en-IN" dirty="0">
              <a:solidFill>
                <a:schemeClr val="bg1"/>
              </a:solidFill>
            </a:endParaRPr>
          </a:p>
        </p:txBody>
      </p:sp>
    </p:spTree>
    <p:extLst>
      <p:ext uri="{BB962C8B-B14F-4D97-AF65-F5344CB8AC3E}">
        <p14:creationId xmlns:p14="http://schemas.microsoft.com/office/powerpoint/2010/main" val="260174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175027-0EE1-3156-3703-04EE5F7F1C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2" name="Picture 2" descr="Faculties - Best Private University in Telangana &amp; Andhra Pradesh | KLH">
            <a:extLst>
              <a:ext uri="{FF2B5EF4-FFF2-40B4-BE49-F238E27FC236}">
                <a16:creationId xmlns:a16="http://schemas.microsoft.com/office/drawing/2014/main" id="{4229C778-40D3-236E-7DCA-69B9ACC52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a:extLst>
              <a:ext uri="{FF2B5EF4-FFF2-40B4-BE49-F238E27FC236}">
                <a16:creationId xmlns:a16="http://schemas.microsoft.com/office/drawing/2014/main" id="{B425C153-2F7E-E1F8-AFE8-B712E47A1CAE}"/>
              </a:ext>
            </a:extLst>
          </p:cNvPr>
          <p:cNvPicPr>
            <a:picLocks noGrp="1" noChangeAspect="1"/>
          </p:cNvPicPr>
          <p:nvPr>
            <p:ph idx="1"/>
          </p:nvPr>
        </p:nvPicPr>
        <p:blipFill>
          <a:blip r:embed="rId3"/>
          <a:stretch>
            <a:fillRect/>
          </a:stretch>
        </p:blipFill>
        <p:spPr>
          <a:xfrm>
            <a:off x="4022863" y="837547"/>
            <a:ext cx="7179861" cy="2709275"/>
          </a:xfrm>
        </p:spPr>
      </p:pic>
      <p:pic>
        <p:nvPicPr>
          <p:cNvPr id="10" name="Picture 9">
            <a:extLst>
              <a:ext uri="{FF2B5EF4-FFF2-40B4-BE49-F238E27FC236}">
                <a16:creationId xmlns:a16="http://schemas.microsoft.com/office/drawing/2014/main" id="{971ECD5A-8B66-E521-E0E7-0E6E799C554E}"/>
              </a:ext>
            </a:extLst>
          </p:cNvPr>
          <p:cNvPicPr>
            <a:picLocks noChangeAspect="1"/>
          </p:cNvPicPr>
          <p:nvPr/>
        </p:nvPicPr>
        <p:blipFill>
          <a:blip r:embed="rId4"/>
          <a:stretch>
            <a:fillRect/>
          </a:stretch>
        </p:blipFill>
        <p:spPr>
          <a:xfrm>
            <a:off x="4022863" y="4029820"/>
            <a:ext cx="7602397" cy="1591752"/>
          </a:xfrm>
          <a:prstGeom prst="rect">
            <a:avLst/>
          </a:prstGeom>
        </p:spPr>
      </p:pic>
      <p:sp>
        <p:nvSpPr>
          <p:cNvPr id="3" name="Date Placeholder 2">
            <a:extLst>
              <a:ext uri="{FF2B5EF4-FFF2-40B4-BE49-F238E27FC236}">
                <a16:creationId xmlns:a16="http://schemas.microsoft.com/office/drawing/2014/main" id="{AF75C045-4AEB-702B-AA5D-1F98695428CD}"/>
              </a:ext>
            </a:extLst>
          </p:cNvPr>
          <p:cNvSpPr>
            <a:spLocks noGrp="1"/>
          </p:cNvSpPr>
          <p:nvPr>
            <p:ph type="dt" sz="half" idx="10"/>
          </p:nvPr>
        </p:nvSpPr>
        <p:spPr/>
        <p:txBody>
          <a:bodyPr/>
          <a:lstStyle/>
          <a:p>
            <a:fld id="{72F07514-4101-457A-A580-BA053922E6E9}" type="datetime1">
              <a:rPr lang="en-IN" smtClean="0"/>
              <a:t>27-09-2022</a:t>
            </a:fld>
            <a:endParaRPr lang="en-IN"/>
          </a:p>
        </p:txBody>
      </p:sp>
      <p:sp>
        <p:nvSpPr>
          <p:cNvPr id="4" name="Footer Placeholder 3">
            <a:extLst>
              <a:ext uri="{FF2B5EF4-FFF2-40B4-BE49-F238E27FC236}">
                <a16:creationId xmlns:a16="http://schemas.microsoft.com/office/drawing/2014/main" id="{3BE3C0AC-2E42-91D2-D7B2-F15641C82B1F}"/>
              </a:ext>
            </a:extLst>
          </p:cNvPr>
          <p:cNvSpPr>
            <a:spLocks noGrp="1"/>
          </p:cNvSpPr>
          <p:nvPr>
            <p:ph type="ftr" sz="quarter" idx="11"/>
          </p:nvPr>
        </p:nvSpPr>
        <p:spPr/>
        <p:txBody>
          <a:bodyPr/>
          <a:lstStyle/>
          <a:p>
            <a:r>
              <a:rPr lang="en-US"/>
              <a:t>BATCH - 11 TWEETS SENTIMENT ANALYSIS FOR US ELECTIONS - 2020</a:t>
            </a:r>
            <a:endParaRPr lang="en-IN"/>
          </a:p>
        </p:txBody>
      </p:sp>
      <p:sp>
        <p:nvSpPr>
          <p:cNvPr id="5" name="Slide Number Placeholder 4">
            <a:extLst>
              <a:ext uri="{FF2B5EF4-FFF2-40B4-BE49-F238E27FC236}">
                <a16:creationId xmlns:a16="http://schemas.microsoft.com/office/drawing/2014/main" id="{7B068395-29CC-26B4-AA7C-4C2C784457DA}"/>
              </a:ext>
            </a:extLst>
          </p:cNvPr>
          <p:cNvSpPr>
            <a:spLocks noGrp="1"/>
          </p:cNvSpPr>
          <p:nvPr>
            <p:ph type="sldNum" sz="quarter" idx="12"/>
          </p:nvPr>
        </p:nvSpPr>
        <p:spPr/>
        <p:txBody>
          <a:bodyPr/>
          <a:lstStyle/>
          <a:p>
            <a:fld id="{9A4ADEAC-79D2-4F15-BC63-08A976F8C898}" type="slidenum">
              <a:rPr lang="en-IN" smtClean="0"/>
              <a:t>21</a:t>
            </a:fld>
            <a:endParaRPr lang="en-IN"/>
          </a:p>
        </p:txBody>
      </p:sp>
      <p:sp>
        <p:nvSpPr>
          <p:cNvPr id="6" name="Rectangle 5">
            <a:extLst>
              <a:ext uri="{FF2B5EF4-FFF2-40B4-BE49-F238E27FC236}">
                <a16:creationId xmlns:a16="http://schemas.microsoft.com/office/drawing/2014/main" id="{641D576F-DDDC-0012-D3A4-F6F10F6642E2}"/>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2A04C0F1-FFBF-4473-69C1-95EF29558BA2}"/>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1" name="Footer Placeholder 4">
            <a:extLst>
              <a:ext uri="{FF2B5EF4-FFF2-40B4-BE49-F238E27FC236}">
                <a16:creationId xmlns:a16="http://schemas.microsoft.com/office/drawing/2014/main" id="{DF68B4E5-DB38-99DF-1FE1-B3CA77812979}"/>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2" name="Slide Number Placeholder 5">
            <a:extLst>
              <a:ext uri="{FF2B5EF4-FFF2-40B4-BE49-F238E27FC236}">
                <a16:creationId xmlns:a16="http://schemas.microsoft.com/office/drawing/2014/main" id="{DB7C7759-FC13-8561-79D2-7E30AFC4D765}"/>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21</a:t>
            </a:fld>
            <a:endParaRPr lang="en-IN" dirty="0">
              <a:solidFill>
                <a:schemeClr val="bg1"/>
              </a:solidFill>
            </a:endParaRPr>
          </a:p>
        </p:txBody>
      </p:sp>
    </p:spTree>
    <p:extLst>
      <p:ext uri="{BB962C8B-B14F-4D97-AF65-F5344CB8AC3E}">
        <p14:creationId xmlns:p14="http://schemas.microsoft.com/office/powerpoint/2010/main" val="3487848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175027-0EE1-3156-3703-04EE5F7F1C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2" name="Picture 2" descr="Faculties - Best Private University in Telangana &amp; Andhra Pradesh | KLH">
            <a:extLst>
              <a:ext uri="{FF2B5EF4-FFF2-40B4-BE49-F238E27FC236}">
                <a16:creationId xmlns:a16="http://schemas.microsoft.com/office/drawing/2014/main" id="{4229C778-40D3-236E-7DCA-69B9ACC52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03D35579-0067-B52E-71DE-DFB09E287AA5}"/>
              </a:ext>
            </a:extLst>
          </p:cNvPr>
          <p:cNvPicPr>
            <a:picLocks noGrp="1" noChangeAspect="1"/>
          </p:cNvPicPr>
          <p:nvPr>
            <p:ph idx="1"/>
          </p:nvPr>
        </p:nvPicPr>
        <p:blipFill rotWithShape="1">
          <a:blip r:embed="rId3"/>
          <a:srcRect r="32324"/>
          <a:stretch/>
        </p:blipFill>
        <p:spPr>
          <a:xfrm>
            <a:off x="3581400" y="136525"/>
            <a:ext cx="5446313" cy="2879535"/>
          </a:xfrm>
        </p:spPr>
      </p:pic>
      <p:pic>
        <p:nvPicPr>
          <p:cNvPr id="11" name="Picture 10">
            <a:extLst>
              <a:ext uri="{FF2B5EF4-FFF2-40B4-BE49-F238E27FC236}">
                <a16:creationId xmlns:a16="http://schemas.microsoft.com/office/drawing/2014/main" id="{E0CE9CD2-F905-FE60-227A-C4512BF0C1B0}"/>
              </a:ext>
            </a:extLst>
          </p:cNvPr>
          <p:cNvPicPr>
            <a:picLocks noChangeAspect="1"/>
          </p:cNvPicPr>
          <p:nvPr/>
        </p:nvPicPr>
        <p:blipFill rotWithShape="1">
          <a:blip r:embed="rId4"/>
          <a:srcRect l="5939" r="3276"/>
          <a:stretch/>
        </p:blipFill>
        <p:spPr>
          <a:xfrm>
            <a:off x="3581401" y="3049012"/>
            <a:ext cx="6933466" cy="2977305"/>
          </a:xfrm>
          <a:prstGeom prst="rect">
            <a:avLst/>
          </a:prstGeom>
        </p:spPr>
      </p:pic>
      <p:sp>
        <p:nvSpPr>
          <p:cNvPr id="3" name="Date Placeholder 2">
            <a:extLst>
              <a:ext uri="{FF2B5EF4-FFF2-40B4-BE49-F238E27FC236}">
                <a16:creationId xmlns:a16="http://schemas.microsoft.com/office/drawing/2014/main" id="{62A5673E-1181-19FC-60FC-2D497CABCE66}"/>
              </a:ext>
            </a:extLst>
          </p:cNvPr>
          <p:cNvSpPr>
            <a:spLocks noGrp="1"/>
          </p:cNvSpPr>
          <p:nvPr>
            <p:ph type="dt" sz="half" idx="10"/>
          </p:nvPr>
        </p:nvSpPr>
        <p:spPr/>
        <p:txBody>
          <a:bodyPr/>
          <a:lstStyle/>
          <a:p>
            <a:fld id="{64648ED5-CAE0-43BC-8621-11FABA0933C9}" type="datetime1">
              <a:rPr lang="en-IN" smtClean="0"/>
              <a:t>27-09-2022</a:t>
            </a:fld>
            <a:endParaRPr lang="en-IN"/>
          </a:p>
        </p:txBody>
      </p:sp>
      <p:sp>
        <p:nvSpPr>
          <p:cNvPr id="4" name="Footer Placeholder 3">
            <a:extLst>
              <a:ext uri="{FF2B5EF4-FFF2-40B4-BE49-F238E27FC236}">
                <a16:creationId xmlns:a16="http://schemas.microsoft.com/office/drawing/2014/main" id="{C7035B48-729B-C86B-8A72-BECF28DB1FFF}"/>
              </a:ext>
            </a:extLst>
          </p:cNvPr>
          <p:cNvSpPr>
            <a:spLocks noGrp="1"/>
          </p:cNvSpPr>
          <p:nvPr>
            <p:ph type="ftr" sz="quarter" idx="11"/>
          </p:nvPr>
        </p:nvSpPr>
        <p:spPr/>
        <p:txBody>
          <a:bodyPr/>
          <a:lstStyle/>
          <a:p>
            <a:r>
              <a:rPr lang="en-US"/>
              <a:t>BATCH - 11 TWEETS SENTIMENT ANALYSIS FOR US ELECTIONS - 2020</a:t>
            </a:r>
            <a:endParaRPr lang="en-IN"/>
          </a:p>
        </p:txBody>
      </p:sp>
      <p:sp>
        <p:nvSpPr>
          <p:cNvPr id="5" name="Slide Number Placeholder 4">
            <a:extLst>
              <a:ext uri="{FF2B5EF4-FFF2-40B4-BE49-F238E27FC236}">
                <a16:creationId xmlns:a16="http://schemas.microsoft.com/office/drawing/2014/main" id="{10822927-AEA5-764A-6FFE-19C5286FECE0}"/>
              </a:ext>
            </a:extLst>
          </p:cNvPr>
          <p:cNvSpPr>
            <a:spLocks noGrp="1"/>
          </p:cNvSpPr>
          <p:nvPr>
            <p:ph type="sldNum" sz="quarter" idx="12"/>
          </p:nvPr>
        </p:nvSpPr>
        <p:spPr/>
        <p:txBody>
          <a:bodyPr/>
          <a:lstStyle/>
          <a:p>
            <a:fld id="{9A4ADEAC-79D2-4F15-BC63-08A976F8C898}" type="slidenum">
              <a:rPr lang="en-IN" smtClean="0"/>
              <a:t>22</a:t>
            </a:fld>
            <a:endParaRPr lang="en-IN"/>
          </a:p>
        </p:txBody>
      </p:sp>
      <p:sp>
        <p:nvSpPr>
          <p:cNvPr id="7" name="Rectangle 6">
            <a:extLst>
              <a:ext uri="{FF2B5EF4-FFF2-40B4-BE49-F238E27FC236}">
                <a16:creationId xmlns:a16="http://schemas.microsoft.com/office/drawing/2014/main" id="{C92E0219-B71F-8A42-DD3D-A7C261753288}"/>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6D17DC5C-A7F0-D843-93BA-0C750185F58B}"/>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0" name="Footer Placeholder 4">
            <a:extLst>
              <a:ext uri="{FF2B5EF4-FFF2-40B4-BE49-F238E27FC236}">
                <a16:creationId xmlns:a16="http://schemas.microsoft.com/office/drawing/2014/main" id="{B8A4C428-AA9F-3CD6-5585-0D7B7F035FEF}"/>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2" name="Slide Number Placeholder 5">
            <a:extLst>
              <a:ext uri="{FF2B5EF4-FFF2-40B4-BE49-F238E27FC236}">
                <a16:creationId xmlns:a16="http://schemas.microsoft.com/office/drawing/2014/main" id="{36A2D03B-40B1-5182-E16B-98AAA5D8E6B1}"/>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22</a:t>
            </a:fld>
            <a:endParaRPr lang="en-IN" dirty="0">
              <a:solidFill>
                <a:schemeClr val="bg1"/>
              </a:solidFill>
            </a:endParaRPr>
          </a:p>
        </p:txBody>
      </p:sp>
    </p:spTree>
    <p:extLst>
      <p:ext uri="{BB962C8B-B14F-4D97-AF65-F5344CB8AC3E}">
        <p14:creationId xmlns:p14="http://schemas.microsoft.com/office/powerpoint/2010/main" val="3731958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175027-0EE1-3156-3703-04EE5F7F1C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2" name="Picture 2" descr="Faculties - Best Private University in Telangana &amp; Andhra Pradesh | KLH">
            <a:extLst>
              <a:ext uri="{FF2B5EF4-FFF2-40B4-BE49-F238E27FC236}">
                <a16:creationId xmlns:a16="http://schemas.microsoft.com/office/drawing/2014/main" id="{4229C778-40D3-236E-7DCA-69B9ACC52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a:extLst>
              <a:ext uri="{FF2B5EF4-FFF2-40B4-BE49-F238E27FC236}">
                <a16:creationId xmlns:a16="http://schemas.microsoft.com/office/drawing/2014/main" id="{029B200E-6279-EBA9-B1F8-2E1308FC9578}"/>
              </a:ext>
            </a:extLst>
          </p:cNvPr>
          <p:cNvPicPr>
            <a:picLocks noGrp="1" noChangeAspect="1"/>
          </p:cNvPicPr>
          <p:nvPr>
            <p:ph idx="1"/>
          </p:nvPr>
        </p:nvPicPr>
        <p:blipFill rotWithShape="1">
          <a:blip r:embed="rId3"/>
          <a:srcRect b="7973"/>
          <a:stretch/>
        </p:blipFill>
        <p:spPr>
          <a:xfrm>
            <a:off x="3840479" y="291024"/>
            <a:ext cx="6372722" cy="2428323"/>
          </a:xfrm>
        </p:spPr>
      </p:pic>
      <p:pic>
        <p:nvPicPr>
          <p:cNvPr id="10" name="Picture 9">
            <a:extLst>
              <a:ext uri="{FF2B5EF4-FFF2-40B4-BE49-F238E27FC236}">
                <a16:creationId xmlns:a16="http://schemas.microsoft.com/office/drawing/2014/main" id="{902FA82A-8EDD-7005-C180-553B3E04636E}"/>
              </a:ext>
            </a:extLst>
          </p:cNvPr>
          <p:cNvPicPr>
            <a:picLocks noChangeAspect="1"/>
          </p:cNvPicPr>
          <p:nvPr/>
        </p:nvPicPr>
        <p:blipFill rotWithShape="1">
          <a:blip r:embed="rId4"/>
          <a:srcRect l="3519" r="37145" b="14134"/>
          <a:stretch/>
        </p:blipFill>
        <p:spPr>
          <a:xfrm>
            <a:off x="4038600" y="2914907"/>
            <a:ext cx="4691270" cy="3245883"/>
          </a:xfrm>
          <a:prstGeom prst="rect">
            <a:avLst/>
          </a:prstGeom>
        </p:spPr>
      </p:pic>
      <p:sp>
        <p:nvSpPr>
          <p:cNvPr id="3" name="Date Placeholder 2">
            <a:extLst>
              <a:ext uri="{FF2B5EF4-FFF2-40B4-BE49-F238E27FC236}">
                <a16:creationId xmlns:a16="http://schemas.microsoft.com/office/drawing/2014/main" id="{463395F7-6ED2-BD0B-0C91-DD82230E5BE0}"/>
              </a:ext>
            </a:extLst>
          </p:cNvPr>
          <p:cNvSpPr>
            <a:spLocks noGrp="1"/>
          </p:cNvSpPr>
          <p:nvPr>
            <p:ph type="dt" sz="half" idx="10"/>
          </p:nvPr>
        </p:nvSpPr>
        <p:spPr/>
        <p:txBody>
          <a:bodyPr/>
          <a:lstStyle/>
          <a:p>
            <a:fld id="{43A35E39-C4E7-4CBC-8540-BC6DC320535D}" type="datetime1">
              <a:rPr lang="en-IN" smtClean="0"/>
              <a:t>27-09-2022</a:t>
            </a:fld>
            <a:endParaRPr lang="en-IN"/>
          </a:p>
        </p:txBody>
      </p:sp>
      <p:sp>
        <p:nvSpPr>
          <p:cNvPr id="4" name="Footer Placeholder 3">
            <a:extLst>
              <a:ext uri="{FF2B5EF4-FFF2-40B4-BE49-F238E27FC236}">
                <a16:creationId xmlns:a16="http://schemas.microsoft.com/office/drawing/2014/main" id="{6E6A8CAB-1910-FB64-CB97-1BC9F5246ED8}"/>
              </a:ext>
            </a:extLst>
          </p:cNvPr>
          <p:cNvSpPr>
            <a:spLocks noGrp="1"/>
          </p:cNvSpPr>
          <p:nvPr>
            <p:ph type="ftr" sz="quarter" idx="11"/>
          </p:nvPr>
        </p:nvSpPr>
        <p:spPr/>
        <p:txBody>
          <a:bodyPr/>
          <a:lstStyle/>
          <a:p>
            <a:r>
              <a:rPr lang="en-US"/>
              <a:t>BATCH - 11 TWEETS SENTIMENT ANALYSIS FOR US ELECTIONS - 2020</a:t>
            </a:r>
            <a:endParaRPr lang="en-IN"/>
          </a:p>
        </p:txBody>
      </p:sp>
      <p:sp>
        <p:nvSpPr>
          <p:cNvPr id="5" name="Slide Number Placeholder 4">
            <a:extLst>
              <a:ext uri="{FF2B5EF4-FFF2-40B4-BE49-F238E27FC236}">
                <a16:creationId xmlns:a16="http://schemas.microsoft.com/office/drawing/2014/main" id="{BE7F8D09-4D3D-2FAA-A6DD-301FA874B363}"/>
              </a:ext>
            </a:extLst>
          </p:cNvPr>
          <p:cNvSpPr>
            <a:spLocks noGrp="1"/>
          </p:cNvSpPr>
          <p:nvPr>
            <p:ph type="sldNum" sz="quarter" idx="12"/>
          </p:nvPr>
        </p:nvSpPr>
        <p:spPr/>
        <p:txBody>
          <a:bodyPr/>
          <a:lstStyle/>
          <a:p>
            <a:fld id="{9A4ADEAC-79D2-4F15-BC63-08A976F8C898}" type="slidenum">
              <a:rPr lang="en-IN" smtClean="0"/>
              <a:t>23</a:t>
            </a:fld>
            <a:endParaRPr lang="en-IN"/>
          </a:p>
        </p:txBody>
      </p:sp>
      <p:sp>
        <p:nvSpPr>
          <p:cNvPr id="6" name="Rectangle 5">
            <a:extLst>
              <a:ext uri="{FF2B5EF4-FFF2-40B4-BE49-F238E27FC236}">
                <a16:creationId xmlns:a16="http://schemas.microsoft.com/office/drawing/2014/main" id="{02D1F438-ACD3-DD73-3D96-FB94F5778DD9}"/>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7CF347D0-7D0D-38BA-98E2-BDE5E08A2A7F}"/>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1" name="Footer Placeholder 4">
            <a:extLst>
              <a:ext uri="{FF2B5EF4-FFF2-40B4-BE49-F238E27FC236}">
                <a16:creationId xmlns:a16="http://schemas.microsoft.com/office/drawing/2014/main" id="{00847A8F-D0BE-B9F2-FF2F-481E2DBD0FB7}"/>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2" name="Slide Number Placeholder 5">
            <a:extLst>
              <a:ext uri="{FF2B5EF4-FFF2-40B4-BE49-F238E27FC236}">
                <a16:creationId xmlns:a16="http://schemas.microsoft.com/office/drawing/2014/main" id="{48C85C08-34C6-16F6-03B1-C01542F4606C}"/>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23</a:t>
            </a:fld>
            <a:endParaRPr lang="en-IN" dirty="0">
              <a:solidFill>
                <a:schemeClr val="bg1"/>
              </a:solidFill>
            </a:endParaRPr>
          </a:p>
        </p:txBody>
      </p:sp>
    </p:spTree>
    <p:extLst>
      <p:ext uri="{BB962C8B-B14F-4D97-AF65-F5344CB8AC3E}">
        <p14:creationId xmlns:p14="http://schemas.microsoft.com/office/powerpoint/2010/main" val="355800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175027-0EE1-3156-3703-04EE5F7F1C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2" name="Picture 2" descr="Faculties - Best Private University in Telangana &amp; Andhra Pradesh | KLH">
            <a:extLst>
              <a:ext uri="{FF2B5EF4-FFF2-40B4-BE49-F238E27FC236}">
                <a16:creationId xmlns:a16="http://schemas.microsoft.com/office/drawing/2014/main" id="{4229C778-40D3-236E-7DCA-69B9ACC52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CD3EF5E2-7EBE-CE51-76B4-A4732A8A21BC}"/>
              </a:ext>
            </a:extLst>
          </p:cNvPr>
          <p:cNvPicPr>
            <a:picLocks noGrp="1" noChangeAspect="1"/>
          </p:cNvPicPr>
          <p:nvPr>
            <p:ph idx="1"/>
          </p:nvPr>
        </p:nvPicPr>
        <p:blipFill>
          <a:blip r:embed="rId3"/>
          <a:stretch>
            <a:fillRect/>
          </a:stretch>
        </p:blipFill>
        <p:spPr>
          <a:xfrm>
            <a:off x="3772735" y="451672"/>
            <a:ext cx="6742131" cy="2628377"/>
          </a:xfrm>
        </p:spPr>
      </p:pic>
      <p:pic>
        <p:nvPicPr>
          <p:cNvPr id="11" name="Picture 10">
            <a:extLst>
              <a:ext uri="{FF2B5EF4-FFF2-40B4-BE49-F238E27FC236}">
                <a16:creationId xmlns:a16="http://schemas.microsoft.com/office/drawing/2014/main" id="{C5CD98E3-E788-45F5-1380-25F1274231DF}"/>
              </a:ext>
            </a:extLst>
          </p:cNvPr>
          <p:cNvPicPr>
            <a:picLocks noChangeAspect="1"/>
          </p:cNvPicPr>
          <p:nvPr/>
        </p:nvPicPr>
        <p:blipFill rotWithShape="1">
          <a:blip r:embed="rId4"/>
          <a:srcRect l="4758"/>
          <a:stretch/>
        </p:blipFill>
        <p:spPr>
          <a:xfrm>
            <a:off x="3772735" y="3345743"/>
            <a:ext cx="6847405" cy="3060585"/>
          </a:xfrm>
          <a:prstGeom prst="rect">
            <a:avLst/>
          </a:prstGeom>
        </p:spPr>
      </p:pic>
      <p:sp>
        <p:nvSpPr>
          <p:cNvPr id="3" name="Date Placeholder 2">
            <a:extLst>
              <a:ext uri="{FF2B5EF4-FFF2-40B4-BE49-F238E27FC236}">
                <a16:creationId xmlns:a16="http://schemas.microsoft.com/office/drawing/2014/main" id="{D5F8D614-194E-247C-72E7-B6ABC72395DD}"/>
              </a:ext>
            </a:extLst>
          </p:cNvPr>
          <p:cNvSpPr>
            <a:spLocks noGrp="1"/>
          </p:cNvSpPr>
          <p:nvPr>
            <p:ph type="dt" sz="half" idx="10"/>
          </p:nvPr>
        </p:nvSpPr>
        <p:spPr/>
        <p:txBody>
          <a:bodyPr/>
          <a:lstStyle/>
          <a:p>
            <a:fld id="{B969786B-BD6D-4636-BF2D-E5F98E13B334}" type="datetime1">
              <a:rPr lang="en-IN" smtClean="0"/>
              <a:t>27-09-2022</a:t>
            </a:fld>
            <a:endParaRPr lang="en-IN"/>
          </a:p>
        </p:txBody>
      </p:sp>
      <p:sp>
        <p:nvSpPr>
          <p:cNvPr id="4" name="Footer Placeholder 3">
            <a:extLst>
              <a:ext uri="{FF2B5EF4-FFF2-40B4-BE49-F238E27FC236}">
                <a16:creationId xmlns:a16="http://schemas.microsoft.com/office/drawing/2014/main" id="{1B7E5F3E-B4BF-E30D-B77B-705D207CFEE4}"/>
              </a:ext>
            </a:extLst>
          </p:cNvPr>
          <p:cNvSpPr>
            <a:spLocks noGrp="1"/>
          </p:cNvSpPr>
          <p:nvPr>
            <p:ph type="ftr" sz="quarter" idx="11"/>
          </p:nvPr>
        </p:nvSpPr>
        <p:spPr/>
        <p:txBody>
          <a:bodyPr/>
          <a:lstStyle/>
          <a:p>
            <a:r>
              <a:rPr lang="en-US"/>
              <a:t>BATCH - 11 TWEETS SENTIMENT ANALYSIS FOR US ELECTIONS - 2020</a:t>
            </a:r>
            <a:endParaRPr lang="en-IN"/>
          </a:p>
        </p:txBody>
      </p:sp>
      <p:sp>
        <p:nvSpPr>
          <p:cNvPr id="5" name="Slide Number Placeholder 4">
            <a:extLst>
              <a:ext uri="{FF2B5EF4-FFF2-40B4-BE49-F238E27FC236}">
                <a16:creationId xmlns:a16="http://schemas.microsoft.com/office/drawing/2014/main" id="{7983A0D1-80CA-98EF-AF5D-B3AFED7F93B5}"/>
              </a:ext>
            </a:extLst>
          </p:cNvPr>
          <p:cNvSpPr>
            <a:spLocks noGrp="1"/>
          </p:cNvSpPr>
          <p:nvPr>
            <p:ph type="sldNum" sz="quarter" idx="12"/>
          </p:nvPr>
        </p:nvSpPr>
        <p:spPr/>
        <p:txBody>
          <a:bodyPr/>
          <a:lstStyle/>
          <a:p>
            <a:fld id="{9A4ADEAC-79D2-4F15-BC63-08A976F8C898}" type="slidenum">
              <a:rPr lang="en-IN" smtClean="0"/>
              <a:t>24</a:t>
            </a:fld>
            <a:endParaRPr lang="en-IN"/>
          </a:p>
        </p:txBody>
      </p:sp>
      <p:sp>
        <p:nvSpPr>
          <p:cNvPr id="13" name="Rectangle 12">
            <a:extLst>
              <a:ext uri="{FF2B5EF4-FFF2-40B4-BE49-F238E27FC236}">
                <a16:creationId xmlns:a16="http://schemas.microsoft.com/office/drawing/2014/main" id="{52F98525-D5D2-D6E6-A79E-01A92C2DB740}"/>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Date Placeholder 2">
            <a:extLst>
              <a:ext uri="{FF2B5EF4-FFF2-40B4-BE49-F238E27FC236}">
                <a16:creationId xmlns:a16="http://schemas.microsoft.com/office/drawing/2014/main" id="{8B08D275-42E5-6A87-8B97-C24EEFF1A505}"/>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5" name="Footer Placeholder 4">
            <a:extLst>
              <a:ext uri="{FF2B5EF4-FFF2-40B4-BE49-F238E27FC236}">
                <a16:creationId xmlns:a16="http://schemas.microsoft.com/office/drawing/2014/main" id="{7147212E-DF65-800B-D087-E9B5A0640BD0}"/>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6" name="Slide Number Placeholder 5">
            <a:extLst>
              <a:ext uri="{FF2B5EF4-FFF2-40B4-BE49-F238E27FC236}">
                <a16:creationId xmlns:a16="http://schemas.microsoft.com/office/drawing/2014/main" id="{E2980382-A737-9D6D-61C7-FC87690C8FE2}"/>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24</a:t>
            </a:fld>
            <a:endParaRPr lang="en-IN" dirty="0">
              <a:solidFill>
                <a:schemeClr val="bg1"/>
              </a:solidFill>
            </a:endParaRPr>
          </a:p>
        </p:txBody>
      </p:sp>
    </p:spTree>
    <p:extLst>
      <p:ext uri="{BB962C8B-B14F-4D97-AF65-F5344CB8AC3E}">
        <p14:creationId xmlns:p14="http://schemas.microsoft.com/office/powerpoint/2010/main" val="2804148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175027-0EE1-3156-3703-04EE5F7F1C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2" name="Picture 2" descr="Faculties - Best Private University in Telangana &amp; Andhra Pradesh | KLH">
            <a:extLst>
              <a:ext uri="{FF2B5EF4-FFF2-40B4-BE49-F238E27FC236}">
                <a16:creationId xmlns:a16="http://schemas.microsoft.com/office/drawing/2014/main" id="{4229C778-40D3-236E-7DCA-69B9ACC52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a:extLst>
              <a:ext uri="{FF2B5EF4-FFF2-40B4-BE49-F238E27FC236}">
                <a16:creationId xmlns:a16="http://schemas.microsoft.com/office/drawing/2014/main" id="{477C6FD9-1058-C9F9-2F18-D0C74552FFAC}"/>
              </a:ext>
            </a:extLst>
          </p:cNvPr>
          <p:cNvPicPr>
            <a:picLocks noGrp="1" noChangeAspect="1"/>
          </p:cNvPicPr>
          <p:nvPr>
            <p:ph idx="1"/>
          </p:nvPr>
        </p:nvPicPr>
        <p:blipFill>
          <a:blip r:embed="rId3"/>
          <a:stretch>
            <a:fillRect/>
          </a:stretch>
        </p:blipFill>
        <p:spPr>
          <a:xfrm>
            <a:off x="3621570" y="1085229"/>
            <a:ext cx="7481363" cy="2343771"/>
          </a:xfrm>
        </p:spPr>
      </p:pic>
      <p:sp>
        <p:nvSpPr>
          <p:cNvPr id="3" name="Date Placeholder 2">
            <a:extLst>
              <a:ext uri="{FF2B5EF4-FFF2-40B4-BE49-F238E27FC236}">
                <a16:creationId xmlns:a16="http://schemas.microsoft.com/office/drawing/2014/main" id="{31500B12-5DCA-12C8-3453-19C8D96EF848}"/>
              </a:ext>
            </a:extLst>
          </p:cNvPr>
          <p:cNvSpPr>
            <a:spLocks noGrp="1"/>
          </p:cNvSpPr>
          <p:nvPr>
            <p:ph type="dt" sz="half" idx="10"/>
          </p:nvPr>
        </p:nvSpPr>
        <p:spPr/>
        <p:txBody>
          <a:bodyPr/>
          <a:lstStyle/>
          <a:p>
            <a:fld id="{CA40F30A-29ED-45B3-8B49-ECD1A3553A3D}" type="datetime1">
              <a:rPr lang="en-IN" smtClean="0"/>
              <a:t>27-09-2022</a:t>
            </a:fld>
            <a:endParaRPr lang="en-IN"/>
          </a:p>
        </p:txBody>
      </p:sp>
      <p:sp>
        <p:nvSpPr>
          <p:cNvPr id="4" name="Footer Placeholder 3">
            <a:extLst>
              <a:ext uri="{FF2B5EF4-FFF2-40B4-BE49-F238E27FC236}">
                <a16:creationId xmlns:a16="http://schemas.microsoft.com/office/drawing/2014/main" id="{63FC12DD-EA0C-3ADE-8026-DD259B12379D}"/>
              </a:ext>
            </a:extLst>
          </p:cNvPr>
          <p:cNvSpPr>
            <a:spLocks noGrp="1"/>
          </p:cNvSpPr>
          <p:nvPr>
            <p:ph type="ftr" sz="quarter" idx="11"/>
          </p:nvPr>
        </p:nvSpPr>
        <p:spPr/>
        <p:txBody>
          <a:bodyPr/>
          <a:lstStyle/>
          <a:p>
            <a:r>
              <a:rPr lang="en-US"/>
              <a:t>BATCH - 11 TWEETS SENTIMENT ANALYSIS FOR US ELECTIONS - 2020</a:t>
            </a:r>
            <a:endParaRPr lang="en-IN"/>
          </a:p>
        </p:txBody>
      </p:sp>
      <p:sp>
        <p:nvSpPr>
          <p:cNvPr id="5" name="Slide Number Placeholder 4">
            <a:extLst>
              <a:ext uri="{FF2B5EF4-FFF2-40B4-BE49-F238E27FC236}">
                <a16:creationId xmlns:a16="http://schemas.microsoft.com/office/drawing/2014/main" id="{8669E6A0-78A9-2EE8-08A9-A267CFF3AF0F}"/>
              </a:ext>
            </a:extLst>
          </p:cNvPr>
          <p:cNvSpPr>
            <a:spLocks noGrp="1"/>
          </p:cNvSpPr>
          <p:nvPr>
            <p:ph type="sldNum" sz="quarter" idx="12"/>
          </p:nvPr>
        </p:nvSpPr>
        <p:spPr/>
        <p:txBody>
          <a:bodyPr/>
          <a:lstStyle/>
          <a:p>
            <a:fld id="{9A4ADEAC-79D2-4F15-BC63-08A976F8C898}" type="slidenum">
              <a:rPr lang="en-IN" smtClean="0"/>
              <a:t>25</a:t>
            </a:fld>
            <a:endParaRPr lang="en-IN"/>
          </a:p>
        </p:txBody>
      </p:sp>
      <p:sp>
        <p:nvSpPr>
          <p:cNvPr id="6" name="Rectangle 5">
            <a:extLst>
              <a:ext uri="{FF2B5EF4-FFF2-40B4-BE49-F238E27FC236}">
                <a16:creationId xmlns:a16="http://schemas.microsoft.com/office/drawing/2014/main" id="{0D4318C0-EEFC-1F44-120D-7B80B16198F5}"/>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2CE48892-3697-E430-02A3-ED2B83AF9B49}"/>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0" name="Footer Placeholder 4">
            <a:extLst>
              <a:ext uri="{FF2B5EF4-FFF2-40B4-BE49-F238E27FC236}">
                <a16:creationId xmlns:a16="http://schemas.microsoft.com/office/drawing/2014/main" id="{37B8D4E4-3984-B00C-1EB7-0767DCCBEB16}"/>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BC938F35-9050-1733-2EB9-95689DDB699F}"/>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25</a:t>
            </a:fld>
            <a:endParaRPr lang="en-IN" dirty="0">
              <a:solidFill>
                <a:schemeClr val="bg1"/>
              </a:solidFill>
            </a:endParaRPr>
          </a:p>
        </p:txBody>
      </p:sp>
    </p:spTree>
    <p:extLst>
      <p:ext uri="{BB962C8B-B14F-4D97-AF65-F5344CB8AC3E}">
        <p14:creationId xmlns:p14="http://schemas.microsoft.com/office/powerpoint/2010/main" val="3232295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OUTPUT</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id="{23AE2C82-6E67-D3B6-3883-55F7A05DF6CE}"/>
              </a:ext>
            </a:extLst>
          </p:cNvPr>
          <p:cNvPicPr>
            <a:picLocks noChangeAspect="1"/>
          </p:cNvPicPr>
          <p:nvPr/>
        </p:nvPicPr>
        <p:blipFill>
          <a:blip r:embed="rId2"/>
          <a:stretch>
            <a:fillRect/>
          </a:stretch>
        </p:blipFill>
        <p:spPr>
          <a:xfrm>
            <a:off x="331567" y="3334453"/>
            <a:ext cx="5455917" cy="218236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10;&#10;Description automatically generated with medium confidence">
            <a:extLst>
              <a:ext uri="{FF2B5EF4-FFF2-40B4-BE49-F238E27FC236}">
                <a16:creationId xmlns:a16="http://schemas.microsoft.com/office/drawing/2014/main" id="{22DCCE50-19CE-059A-E627-E4E928B3471C}"/>
              </a:ext>
            </a:extLst>
          </p:cNvPr>
          <p:cNvPicPr>
            <a:picLocks noGrp="1" noChangeAspect="1"/>
          </p:cNvPicPr>
          <p:nvPr>
            <p:ph idx="1"/>
          </p:nvPr>
        </p:nvPicPr>
        <p:blipFill rotWithShape="1">
          <a:blip r:embed="rId3"/>
          <a:srcRect l="9284" t="9650"/>
          <a:stretch/>
        </p:blipFill>
        <p:spPr>
          <a:xfrm>
            <a:off x="6445073" y="3590173"/>
            <a:ext cx="5455917" cy="1670927"/>
          </a:xfrm>
          <a:prstGeom prst="rect">
            <a:avLst/>
          </a:prstGeom>
        </p:spPr>
      </p:pic>
      <p:pic>
        <p:nvPicPr>
          <p:cNvPr id="3" name="Picture 2" descr="Faculties - Best Private University in Telangana &amp; Andhra Pradesh | KLH">
            <a:extLst>
              <a:ext uri="{FF2B5EF4-FFF2-40B4-BE49-F238E27FC236}">
                <a16:creationId xmlns:a16="http://schemas.microsoft.com/office/drawing/2014/main" id="{AB4321C5-945C-E9AB-0A79-63459FEF3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F8100369-B8CF-87D7-0577-42381A2BDA53}"/>
              </a:ext>
            </a:extLst>
          </p:cNvPr>
          <p:cNvSpPr>
            <a:spLocks noGrp="1"/>
          </p:cNvSpPr>
          <p:nvPr>
            <p:ph type="dt" sz="half" idx="10"/>
          </p:nvPr>
        </p:nvSpPr>
        <p:spPr/>
        <p:txBody>
          <a:bodyPr/>
          <a:lstStyle/>
          <a:p>
            <a:fld id="{FD6F9C60-88D4-45B0-AC8E-5071CA2A8F32}" type="datetime1">
              <a:rPr lang="en-IN" smtClean="0"/>
              <a:t>27-09-2022</a:t>
            </a:fld>
            <a:endParaRPr lang="en-IN"/>
          </a:p>
        </p:txBody>
      </p:sp>
      <p:sp>
        <p:nvSpPr>
          <p:cNvPr id="6" name="Footer Placeholder 5">
            <a:extLst>
              <a:ext uri="{FF2B5EF4-FFF2-40B4-BE49-F238E27FC236}">
                <a16:creationId xmlns:a16="http://schemas.microsoft.com/office/drawing/2014/main" id="{0B82AF37-01DC-D5AE-8B5F-0476A01B4BB9}"/>
              </a:ext>
            </a:extLst>
          </p:cNvPr>
          <p:cNvSpPr>
            <a:spLocks noGrp="1"/>
          </p:cNvSpPr>
          <p:nvPr>
            <p:ph type="ftr" sz="quarter" idx="11"/>
          </p:nvPr>
        </p:nvSpPr>
        <p:spPr/>
        <p:txBody>
          <a:bodyPr/>
          <a:lstStyle/>
          <a:p>
            <a:r>
              <a:rPr lang="en-US"/>
              <a:t>BATCH - 11 TWEETS SENTIMENT ANALYSIS FOR US ELECTIONS - 2020</a:t>
            </a:r>
            <a:endParaRPr lang="en-IN"/>
          </a:p>
        </p:txBody>
      </p:sp>
      <p:sp>
        <p:nvSpPr>
          <p:cNvPr id="8" name="Slide Number Placeholder 7">
            <a:extLst>
              <a:ext uri="{FF2B5EF4-FFF2-40B4-BE49-F238E27FC236}">
                <a16:creationId xmlns:a16="http://schemas.microsoft.com/office/drawing/2014/main" id="{27046087-513F-49AA-236D-04154A21A152}"/>
              </a:ext>
            </a:extLst>
          </p:cNvPr>
          <p:cNvSpPr>
            <a:spLocks noGrp="1"/>
          </p:cNvSpPr>
          <p:nvPr>
            <p:ph type="sldNum" sz="quarter" idx="12"/>
          </p:nvPr>
        </p:nvSpPr>
        <p:spPr/>
        <p:txBody>
          <a:bodyPr/>
          <a:lstStyle/>
          <a:p>
            <a:fld id="{9A4ADEAC-79D2-4F15-BC63-08A976F8C898}" type="slidenum">
              <a:rPr lang="en-IN" smtClean="0"/>
              <a:t>26</a:t>
            </a:fld>
            <a:endParaRPr lang="en-IN"/>
          </a:p>
        </p:txBody>
      </p:sp>
      <p:sp>
        <p:nvSpPr>
          <p:cNvPr id="9" name="Rectangle 8">
            <a:extLst>
              <a:ext uri="{FF2B5EF4-FFF2-40B4-BE49-F238E27FC236}">
                <a16:creationId xmlns:a16="http://schemas.microsoft.com/office/drawing/2014/main" id="{273853D4-8251-AC06-D487-2FC5DCCBF4E2}"/>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Date Placeholder 2">
            <a:extLst>
              <a:ext uri="{FF2B5EF4-FFF2-40B4-BE49-F238E27FC236}">
                <a16:creationId xmlns:a16="http://schemas.microsoft.com/office/drawing/2014/main" id="{407CD485-D8FD-7125-3258-04E54201A1FB}"/>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1" name="Footer Placeholder 4">
            <a:extLst>
              <a:ext uri="{FF2B5EF4-FFF2-40B4-BE49-F238E27FC236}">
                <a16:creationId xmlns:a16="http://schemas.microsoft.com/office/drawing/2014/main" id="{6A687D8B-F5C3-0B01-87F7-F4BA45C22EBA}"/>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3" name="Slide Number Placeholder 5">
            <a:extLst>
              <a:ext uri="{FF2B5EF4-FFF2-40B4-BE49-F238E27FC236}">
                <a16:creationId xmlns:a16="http://schemas.microsoft.com/office/drawing/2014/main" id="{5136A4A1-40F7-9159-6DDE-EF70E4CCC01D}"/>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26</a:t>
            </a:fld>
            <a:endParaRPr lang="en-IN" dirty="0">
              <a:solidFill>
                <a:schemeClr val="bg1"/>
              </a:solidFill>
            </a:endParaRPr>
          </a:p>
        </p:txBody>
      </p:sp>
    </p:spTree>
    <p:extLst>
      <p:ext uri="{BB962C8B-B14F-4D97-AF65-F5344CB8AC3E}">
        <p14:creationId xmlns:p14="http://schemas.microsoft.com/office/powerpoint/2010/main" val="41072092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OUTPUT</a:t>
            </a:r>
          </a:p>
        </p:txBody>
      </p:sp>
      <p:cxnSp>
        <p:nvCxnSpPr>
          <p:cNvPr id="17" name="Straight Connector 16">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Chart, bar chart&#10;&#10;Description automatically generated">
            <a:extLst>
              <a:ext uri="{FF2B5EF4-FFF2-40B4-BE49-F238E27FC236}">
                <a16:creationId xmlns:a16="http://schemas.microsoft.com/office/drawing/2014/main" id="{8E5A13A1-A3BF-B312-E8A4-56D59E397BE0}"/>
              </a:ext>
            </a:extLst>
          </p:cNvPr>
          <p:cNvPicPr>
            <a:picLocks noChangeAspect="1"/>
          </p:cNvPicPr>
          <p:nvPr/>
        </p:nvPicPr>
        <p:blipFill rotWithShape="1">
          <a:blip r:embed="rId2"/>
          <a:srcRect r="6685"/>
          <a:stretch/>
        </p:blipFill>
        <p:spPr>
          <a:xfrm>
            <a:off x="2481534" y="2427541"/>
            <a:ext cx="7173833" cy="3997637"/>
          </a:xfrm>
          <a:prstGeom prst="rect">
            <a:avLst/>
          </a:prstGeom>
        </p:spPr>
      </p:pic>
      <p:pic>
        <p:nvPicPr>
          <p:cNvPr id="3" name="Picture 2" descr="Faculties - Best Private University in Telangana &amp; Andhra Pradesh | KLH">
            <a:extLst>
              <a:ext uri="{FF2B5EF4-FFF2-40B4-BE49-F238E27FC236}">
                <a16:creationId xmlns:a16="http://schemas.microsoft.com/office/drawing/2014/main" id="{6E39508B-2265-4AC2-D542-428FB727D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735523D0-1456-BAE0-B04A-F7A087566A57}"/>
              </a:ext>
            </a:extLst>
          </p:cNvPr>
          <p:cNvSpPr>
            <a:spLocks noGrp="1"/>
          </p:cNvSpPr>
          <p:nvPr>
            <p:ph type="dt" sz="half" idx="10"/>
          </p:nvPr>
        </p:nvSpPr>
        <p:spPr/>
        <p:txBody>
          <a:bodyPr/>
          <a:lstStyle/>
          <a:p>
            <a:fld id="{97353AC0-44C6-4A1A-9719-E77578A0BB49}" type="datetime1">
              <a:rPr lang="en-IN" smtClean="0"/>
              <a:t>27-09-2022</a:t>
            </a:fld>
            <a:endParaRPr lang="en-IN"/>
          </a:p>
        </p:txBody>
      </p:sp>
      <p:sp>
        <p:nvSpPr>
          <p:cNvPr id="5" name="Footer Placeholder 4">
            <a:extLst>
              <a:ext uri="{FF2B5EF4-FFF2-40B4-BE49-F238E27FC236}">
                <a16:creationId xmlns:a16="http://schemas.microsoft.com/office/drawing/2014/main" id="{9222EAA4-0CCA-202F-7510-A937F6A88AD1}"/>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88114C74-5D32-8557-8F08-87560E624D51}"/>
              </a:ext>
            </a:extLst>
          </p:cNvPr>
          <p:cNvSpPr>
            <a:spLocks noGrp="1"/>
          </p:cNvSpPr>
          <p:nvPr>
            <p:ph type="sldNum" sz="quarter" idx="12"/>
          </p:nvPr>
        </p:nvSpPr>
        <p:spPr/>
        <p:txBody>
          <a:bodyPr/>
          <a:lstStyle/>
          <a:p>
            <a:fld id="{9A4ADEAC-79D2-4F15-BC63-08A976F8C898}" type="slidenum">
              <a:rPr lang="en-IN" smtClean="0"/>
              <a:t>27</a:t>
            </a:fld>
            <a:endParaRPr lang="en-IN"/>
          </a:p>
        </p:txBody>
      </p:sp>
      <p:sp>
        <p:nvSpPr>
          <p:cNvPr id="7" name="Rectangle 6">
            <a:extLst>
              <a:ext uri="{FF2B5EF4-FFF2-40B4-BE49-F238E27FC236}">
                <a16:creationId xmlns:a16="http://schemas.microsoft.com/office/drawing/2014/main" id="{1DF59D54-525A-37DF-1B0E-DBBA220057FE}"/>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EF552D73-1B8A-63DA-1AEA-D30D721A9C24}"/>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0" name="Footer Placeholder 4">
            <a:extLst>
              <a:ext uri="{FF2B5EF4-FFF2-40B4-BE49-F238E27FC236}">
                <a16:creationId xmlns:a16="http://schemas.microsoft.com/office/drawing/2014/main" id="{4860A98A-B153-146F-413C-DE3684C9D4E6}"/>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F15BB691-B7BB-39B7-A000-21EDA110F54D}"/>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27</a:t>
            </a:fld>
            <a:endParaRPr lang="en-IN" dirty="0">
              <a:solidFill>
                <a:schemeClr val="bg1"/>
              </a:solidFill>
            </a:endParaRPr>
          </a:p>
        </p:txBody>
      </p:sp>
    </p:spTree>
    <p:extLst>
      <p:ext uri="{BB962C8B-B14F-4D97-AF65-F5344CB8AC3E}">
        <p14:creationId xmlns:p14="http://schemas.microsoft.com/office/powerpoint/2010/main" val="2705442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OUTPUT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93770CF-74DD-FCF1-371D-79294CD79969}"/>
              </a:ext>
            </a:extLst>
          </p:cNvPr>
          <p:cNvPicPr>
            <a:picLocks noChangeAspect="1"/>
          </p:cNvPicPr>
          <p:nvPr/>
        </p:nvPicPr>
        <p:blipFill rotWithShape="1">
          <a:blip r:embed="rId2"/>
          <a:srcRect l="2878" t="490" r="1410" b="11106"/>
          <a:stretch/>
        </p:blipFill>
        <p:spPr>
          <a:xfrm>
            <a:off x="320040" y="3473376"/>
            <a:ext cx="11496821" cy="2070706"/>
          </a:xfrm>
          <a:prstGeom prst="rect">
            <a:avLst/>
          </a:prstGeom>
        </p:spPr>
      </p:pic>
      <p:pic>
        <p:nvPicPr>
          <p:cNvPr id="3" name="Picture 2" descr="Faculties - Best Private University in Telangana &amp; Andhra Pradesh | KLH">
            <a:extLst>
              <a:ext uri="{FF2B5EF4-FFF2-40B4-BE49-F238E27FC236}">
                <a16:creationId xmlns:a16="http://schemas.microsoft.com/office/drawing/2014/main" id="{964953BC-856A-AC9E-1915-CEF38A67F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BF6613E-29E1-680F-044B-5327F951944C}"/>
              </a:ext>
            </a:extLst>
          </p:cNvPr>
          <p:cNvSpPr>
            <a:spLocks noGrp="1"/>
          </p:cNvSpPr>
          <p:nvPr>
            <p:ph type="dt" sz="half" idx="10"/>
          </p:nvPr>
        </p:nvSpPr>
        <p:spPr/>
        <p:txBody>
          <a:bodyPr/>
          <a:lstStyle/>
          <a:p>
            <a:fld id="{A76C56CF-516B-4DA7-996D-F3B129A9747E}" type="datetime1">
              <a:rPr lang="en-IN" smtClean="0"/>
              <a:t>27-09-2022</a:t>
            </a:fld>
            <a:endParaRPr lang="en-IN"/>
          </a:p>
        </p:txBody>
      </p:sp>
      <p:sp>
        <p:nvSpPr>
          <p:cNvPr id="6" name="Footer Placeholder 5">
            <a:extLst>
              <a:ext uri="{FF2B5EF4-FFF2-40B4-BE49-F238E27FC236}">
                <a16:creationId xmlns:a16="http://schemas.microsoft.com/office/drawing/2014/main" id="{DFF5CA0E-92FA-37FE-73E1-96B367889F3F}"/>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897D37C5-BB37-9B40-AA52-4D8EF1E7D092}"/>
              </a:ext>
            </a:extLst>
          </p:cNvPr>
          <p:cNvSpPr>
            <a:spLocks noGrp="1"/>
          </p:cNvSpPr>
          <p:nvPr>
            <p:ph type="sldNum" sz="quarter" idx="12"/>
          </p:nvPr>
        </p:nvSpPr>
        <p:spPr/>
        <p:txBody>
          <a:bodyPr/>
          <a:lstStyle/>
          <a:p>
            <a:fld id="{9A4ADEAC-79D2-4F15-BC63-08A976F8C898}" type="slidenum">
              <a:rPr lang="en-IN" smtClean="0"/>
              <a:t>28</a:t>
            </a:fld>
            <a:endParaRPr lang="en-IN"/>
          </a:p>
        </p:txBody>
      </p:sp>
      <p:sp>
        <p:nvSpPr>
          <p:cNvPr id="8" name="Rectangle 7">
            <a:extLst>
              <a:ext uri="{FF2B5EF4-FFF2-40B4-BE49-F238E27FC236}">
                <a16:creationId xmlns:a16="http://schemas.microsoft.com/office/drawing/2014/main" id="{8CB9F252-6FB7-BA31-6FBF-63A0333F28AA}"/>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Date Placeholder 2">
            <a:extLst>
              <a:ext uri="{FF2B5EF4-FFF2-40B4-BE49-F238E27FC236}">
                <a16:creationId xmlns:a16="http://schemas.microsoft.com/office/drawing/2014/main" id="{FD65137A-0E74-F9D9-AE43-438707673BB6}"/>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2" name="Footer Placeholder 4">
            <a:extLst>
              <a:ext uri="{FF2B5EF4-FFF2-40B4-BE49-F238E27FC236}">
                <a16:creationId xmlns:a16="http://schemas.microsoft.com/office/drawing/2014/main" id="{EA68E905-67BA-8D25-7D46-98399075B3A4}"/>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3" name="Slide Number Placeholder 5">
            <a:extLst>
              <a:ext uri="{FF2B5EF4-FFF2-40B4-BE49-F238E27FC236}">
                <a16:creationId xmlns:a16="http://schemas.microsoft.com/office/drawing/2014/main" id="{43A11AEF-93B1-DC91-F806-1E05C7E7FA21}"/>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28</a:t>
            </a:fld>
            <a:endParaRPr lang="en-IN" dirty="0">
              <a:solidFill>
                <a:schemeClr val="bg1"/>
              </a:solidFill>
            </a:endParaRPr>
          </a:p>
        </p:txBody>
      </p:sp>
    </p:spTree>
    <p:extLst>
      <p:ext uri="{BB962C8B-B14F-4D97-AF65-F5344CB8AC3E}">
        <p14:creationId xmlns:p14="http://schemas.microsoft.com/office/powerpoint/2010/main" val="1724161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OUTPUT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descr="Faculties - Best Private University in Telangana &amp; Andhra Pradesh | KLH">
            <a:extLst>
              <a:ext uri="{FF2B5EF4-FFF2-40B4-BE49-F238E27FC236}">
                <a16:creationId xmlns:a16="http://schemas.microsoft.com/office/drawing/2014/main" id="{964953BC-856A-AC9E-1915-CEF38A67F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0BA1143-4E2C-3ADC-7454-36D95A8B6C4A}"/>
              </a:ext>
            </a:extLst>
          </p:cNvPr>
          <p:cNvPicPr>
            <a:picLocks noChangeAspect="1"/>
          </p:cNvPicPr>
          <p:nvPr/>
        </p:nvPicPr>
        <p:blipFill>
          <a:blip r:embed="rId3"/>
          <a:stretch>
            <a:fillRect/>
          </a:stretch>
        </p:blipFill>
        <p:spPr>
          <a:xfrm>
            <a:off x="1466850" y="2465431"/>
            <a:ext cx="8448427" cy="3227434"/>
          </a:xfrm>
          <a:prstGeom prst="rect">
            <a:avLst/>
          </a:prstGeom>
        </p:spPr>
      </p:pic>
      <p:sp>
        <p:nvSpPr>
          <p:cNvPr id="4" name="Date Placeholder 3">
            <a:extLst>
              <a:ext uri="{FF2B5EF4-FFF2-40B4-BE49-F238E27FC236}">
                <a16:creationId xmlns:a16="http://schemas.microsoft.com/office/drawing/2014/main" id="{34E0882A-116E-4424-50E7-33F2A4B297F0}"/>
              </a:ext>
            </a:extLst>
          </p:cNvPr>
          <p:cNvSpPr>
            <a:spLocks noGrp="1"/>
          </p:cNvSpPr>
          <p:nvPr>
            <p:ph type="dt" sz="half" idx="10"/>
          </p:nvPr>
        </p:nvSpPr>
        <p:spPr/>
        <p:txBody>
          <a:bodyPr/>
          <a:lstStyle/>
          <a:p>
            <a:fld id="{8B29B9DD-6265-404D-B7C0-107FB54906F6}" type="datetime1">
              <a:rPr lang="en-IN" smtClean="0"/>
              <a:t>27-09-2022</a:t>
            </a:fld>
            <a:endParaRPr lang="en-IN"/>
          </a:p>
        </p:txBody>
      </p:sp>
      <p:sp>
        <p:nvSpPr>
          <p:cNvPr id="5" name="Footer Placeholder 4">
            <a:extLst>
              <a:ext uri="{FF2B5EF4-FFF2-40B4-BE49-F238E27FC236}">
                <a16:creationId xmlns:a16="http://schemas.microsoft.com/office/drawing/2014/main" id="{C7FA56F6-E9F6-9163-FFAC-FECE6A391748}"/>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8BE1362D-0F75-A645-20F5-FA4F10B0D41C}"/>
              </a:ext>
            </a:extLst>
          </p:cNvPr>
          <p:cNvSpPr>
            <a:spLocks noGrp="1"/>
          </p:cNvSpPr>
          <p:nvPr>
            <p:ph type="sldNum" sz="quarter" idx="12"/>
          </p:nvPr>
        </p:nvSpPr>
        <p:spPr/>
        <p:txBody>
          <a:bodyPr/>
          <a:lstStyle/>
          <a:p>
            <a:fld id="{9A4ADEAC-79D2-4F15-BC63-08A976F8C898}" type="slidenum">
              <a:rPr lang="en-IN" smtClean="0"/>
              <a:t>29</a:t>
            </a:fld>
            <a:endParaRPr lang="en-IN"/>
          </a:p>
        </p:txBody>
      </p:sp>
      <p:sp>
        <p:nvSpPr>
          <p:cNvPr id="8" name="Rectangle 7">
            <a:extLst>
              <a:ext uri="{FF2B5EF4-FFF2-40B4-BE49-F238E27FC236}">
                <a16:creationId xmlns:a16="http://schemas.microsoft.com/office/drawing/2014/main" id="{73765B4A-F366-516B-85BD-24886B91B650}"/>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Date Placeholder 2">
            <a:extLst>
              <a:ext uri="{FF2B5EF4-FFF2-40B4-BE49-F238E27FC236}">
                <a16:creationId xmlns:a16="http://schemas.microsoft.com/office/drawing/2014/main" id="{323A3FA4-B377-6102-4711-495E7034483E}"/>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2" name="Footer Placeholder 4">
            <a:extLst>
              <a:ext uri="{FF2B5EF4-FFF2-40B4-BE49-F238E27FC236}">
                <a16:creationId xmlns:a16="http://schemas.microsoft.com/office/drawing/2014/main" id="{C2346C4F-A680-B7D5-C3D9-893A920F77F9}"/>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3" name="Slide Number Placeholder 5">
            <a:extLst>
              <a:ext uri="{FF2B5EF4-FFF2-40B4-BE49-F238E27FC236}">
                <a16:creationId xmlns:a16="http://schemas.microsoft.com/office/drawing/2014/main" id="{ABD5720D-2213-22CA-0968-1506C63A6988}"/>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29</a:t>
            </a:fld>
            <a:endParaRPr lang="en-IN" dirty="0">
              <a:solidFill>
                <a:schemeClr val="bg1"/>
              </a:solidFill>
            </a:endParaRPr>
          </a:p>
        </p:txBody>
      </p:sp>
    </p:spTree>
    <p:extLst>
      <p:ext uri="{BB962C8B-B14F-4D97-AF65-F5344CB8AC3E}">
        <p14:creationId xmlns:p14="http://schemas.microsoft.com/office/powerpoint/2010/main" val="1079067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B0A93-0FE7-C891-D280-57DFA557085E}"/>
              </a:ext>
            </a:extLst>
          </p:cNvPr>
          <p:cNvSpPr>
            <a:spLocks noGrp="1"/>
          </p:cNvSpPr>
          <p:nvPr>
            <p:ph type="title"/>
          </p:nvPr>
        </p:nvSpPr>
        <p:spPr>
          <a:xfrm>
            <a:off x="686834" y="1153572"/>
            <a:ext cx="3200400" cy="4461163"/>
          </a:xfrm>
        </p:spPr>
        <p:txBody>
          <a:bodyPr>
            <a:normAutofit/>
          </a:bodyPr>
          <a:lstStyle/>
          <a:p>
            <a:r>
              <a:rPr lang="en-IN">
                <a:solidFill>
                  <a:srgbClr val="FFFFFF"/>
                </a:solidFill>
              </a:rPr>
              <a:t>PROJECT AREA</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4721109-2AC1-9399-9142-D4B117F9EEA3}"/>
              </a:ext>
            </a:extLst>
          </p:cNvPr>
          <p:cNvSpPr>
            <a:spLocks noGrp="1"/>
          </p:cNvSpPr>
          <p:nvPr>
            <p:ph idx="1"/>
          </p:nvPr>
        </p:nvSpPr>
        <p:spPr>
          <a:xfrm>
            <a:off x="4447308" y="591344"/>
            <a:ext cx="6906491" cy="5585619"/>
          </a:xfrm>
        </p:spPr>
        <p:txBody>
          <a:bodyPr anchor="ctr">
            <a:normAutofit/>
          </a:bodyPr>
          <a:lstStyle/>
          <a:p>
            <a:pPr marL="0" indent="0">
              <a:buNone/>
            </a:pPr>
            <a:r>
              <a:rPr lang="en-IN" dirty="0"/>
              <a:t>The main aim for selecting this project is to analyse the sentiments and visualize the polarity of comments, whether it is a negative, positive or neutral so that it can lead to better result prediction.</a:t>
            </a:r>
          </a:p>
        </p:txBody>
      </p:sp>
      <p:pic>
        <p:nvPicPr>
          <p:cNvPr id="7" name="Picture 2" descr="Faculties - Best Private University in Telangana &amp; Andhra Pradesh | KLH">
            <a:extLst>
              <a:ext uri="{FF2B5EF4-FFF2-40B4-BE49-F238E27FC236}">
                <a16:creationId xmlns:a16="http://schemas.microsoft.com/office/drawing/2014/main" id="{76A21527-CCB1-C84C-0493-DACA82A5F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A5F07ED7-C029-67F1-0A27-5F1C9D36AAEB}"/>
              </a:ext>
            </a:extLst>
          </p:cNvPr>
          <p:cNvSpPr>
            <a:spLocks noGrp="1"/>
          </p:cNvSpPr>
          <p:nvPr>
            <p:ph type="dt" sz="half" idx="10"/>
          </p:nvPr>
        </p:nvSpPr>
        <p:spPr/>
        <p:txBody>
          <a:bodyPr/>
          <a:lstStyle/>
          <a:p>
            <a:fld id="{571F6979-B9C3-410F-B075-C2C51251CD82}" type="datetime1">
              <a:rPr lang="en-IN" smtClean="0"/>
              <a:t>27-09-2022</a:t>
            </a:fld>
            <a:endParaRPr lang="en-IN"/>
          </a:p>
        </p:txBody>
      </p:sp>
      <p:sp>
        <p:nvSpPr>
          <p:cNvPr id="5" name="Footer Placeholder 4">
            <a:extLst>
              <a:ext uri="{FF2B5EF4-FFF2-40B4-BE49-F238E27FC236}">
                <a16:creationId xmlns:a16="http://schemas.microsoft.com/office/drawing/2014/main" id="{692EDD69-3F9B-CAFF-9638-2DE694999B45}"/>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06E53CFA-1DD3-FF4D-42F5-0F1ADC1F88AA}"/>
              </a:ext>
            </a:extLst>
          </p:cNvPr>
          <p:cNvSpPr>
            <a:spLocks noGrp="1"/>
          </p:cNvSpPr>
          <p:nvPr>
            <p:ph type="sldNum" sz="quarter" idx="12"/>
          </p:nvPr>
        </p:nvSpPr>
        <p:spPr/>
        <p:txBody>
          <a:bodyPr/>
          <a:lstStyle/>
          <a:p>
            <a:fld id="{9A4ADEAC-79D2-4F15-BC63-08A976F8C898}" type="slidenum">
              <a:rPr lang="en-IN" smtClean="0"/>
              <a:t>3</a:t>
            </a:fld>
            <a:endParaRPr lang="en-IN"/>
          </a:p>
        </p:txBody>
      </p:sp>
      <p:sp>
        <p:nvSpPr>
          <p:cNvPr id="13" name="Rectangle 12">
            <a:extLst>
              <a:ext uri="{FF2B5EF4-FFF2-40B4-BE49-F238E27FC236}">
                <a16:creationId xmlns:a16="http://schemas.microsoft.com/office/drawing/2014/main" id="{CF585209-1FA1-E089-C577-3D4A335E802E}"/>
              </a:ext>
            </a:extLst>
          </p:cNvPr>
          <p:cNvSpPr/>
          <p:nvPr/>
        </p:nvSpPr>
        <p:spPr>
          <a:xfrm>
            <a:off x="0" y="6356351"/>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Date Placeholder 2">
            <a:extLst>
              <a:ext uri="{FF2B5EF4-FFF2-40B4-BE49-F238E27FC236}">
                <a16:creationId xmlns:a16="http://schemas.microsoft.com/office/drawing/2014/main" id="{0E717892-07FC-033F-C7DE-6FE21096126F}"/>
              </a:ext>
            </a:extLst>
          </p:cNvPr>
          <p:cNvSpPr txBox="1">
            <a:spLocks/>
          </p:cNvSpPr>
          <p:nvPr/>
        </p:nvSpPr>
        <p:spPr>
          <a:xfrm>
            <a:off x="838201"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5" name="Footer Placeholder 4">
            <a:extLst>
              <a:ext uri="{FF2B5EF4-FFF2-40B4-BE49-F238E27FC236}">
                <a16:creationId xmlns:a16="http://schemas.microsoft.com/office/drawing/2014/main" id="{A4A11ED2-633A-2EAB-38F6-EB6710CA93FE}"/>
              </a:ext>
            </a:extLst>
          </p:cNvPr>
          <p:cNvSpPr txBox="1">
            <a:spLocks/>
          </p:cNvSpPr>
          <p:nvPr/>
        </p:nvSpPr>
        <p:spPr>
          <a:xfrm>
            <a:off x="4038601"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6" name="Slide Number Placeholder 5">
            <a:extLst>
              <a:ext uri="{FF2B5EF4-FFF2-40B4-BE49-F238E27FC236}">
                <a16:creationId xmlns:a16="http://schemas.microsoft.com/office/drawing/2014/main" id="{7789BF06-6D39-A8EE-62FA-83C8D2A61AD5}"/>
              </a:ext>
            </a:extLst>
          </p:cNvPr>
          <p:cNvSpPr txBox="1">
            <a:spLocks/>
          </p:cNvSpPr>
          <p:nvPr/>
        </p:nvSpPr>
        <p:spPr>
          <a:xfrm>
            <a:off x="8610601"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3</a:t>
            </a:fld>
            <a:endParaRPr lang="en-IN" dirty="0">
              <a:solidFill>
                <a:schemeClr val="bg1"/>
              </a:solidFill>
            </a:endParaRPr>
          </a:p>
        </p:txBody>
      </p:sp>
    </p:spTree>
    <p:extLst>
      <p:ext uri="{BB962C8B-B14F-4D97-AF65-F5344CB8AC3E}">
        <p14:creationId xmlns:p14="http://schemas.microsoft.com/office/powerpoint/2010/main" val="622081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OUTPUT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descr="Faculties - Best Private University in Telangana &amp; Andhra Pradesh | KLH">
            <a:extLst>
              <a:ext uri="{FF2B5EF4-FFF2-40B4-BE49-F238E27FC236}">
                <a16:creationId xmlns:a16="http://schemas.microsoft.com/office/drawing/2014/main" id="{964953BC-856A-AC9E-1915-CEF38A67F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18829F4-E1CB-6E78-EAE0-E9F4649EC044}"/>
              </a:ext>
            </a:extLst>
          </p:cNvPr>
          <p:cNvPicPr>
            <a:picLocks noChangeAspect="1"/>
          </p:cNvPicPr>
          <p:nvPr/>
        </p:nvPicPr>
        <p:blipFill>
          <a:blip r:embed="rId3"/>
          <a:stretch>
            <a:fillRect/>
          </a:stretch>
        </p:blipFill>
        <p:spPr>
          <a:xfrm>
            <a:off x="1828800" y="2465431"/>
            <a:ext cx="7943353" cy="3760681"/>
          </a:xfrm>
          <a:prstGeom prst="rect">
            <a:avLst/>
          </a:prstGeom>
        </p:spPr>
      </p:pic>
      <p:sp>
        <p:nvSpPr>
          <p:cNvPr id="4" name="Date Placeholder 3">
            <a:extLst>
              <a:ext uri="{FF2B5EF4-FFF2-40B4-BE49-F238E27FC236}">
                <a16:creationId xmlns:a16="http://schemas.microsoft.com/office/drawing/2014/main" id="{C6ED3990-66A4-F7E2-DF78-E4D92D077D54}"/>
              </a:ext>
            </a:extLst>
          </p:cNvPr>
          <p:cNvSpPr>
            <a:spLocks noGrp="1"/>
          </p:cNvSpPr>
          <p:nvPr>
            <p:ph type="dt" sz="half" idx="10"/>
          </p:nvPr>
        </p:nvSpPr>
        <p:spPr/>
        <p:txBody>
          <a:bodyPr/>
          <a:lstStyle/>
          <a:p>
            <a:fld id="{DCEE2F10-98FB-4A8C-A3C0-17C4899CBE30}" type="datetime1">
              <a:rPr lang="en-IN" smtClean="0"/>
              <a:t>27-09-2022</a:t>
            </a:fld>
            <a:endParaRPr lang="en-IN"/>
          </a:p>
        </p:txBody>
      </p:sp>
      <p:sp>
        <p:nvSpPr>
          <p:cNvPr id="6" name="Footer Placeholder 5">
            <a:extLst>
              <a:ext uri="{FF2B5EF4-FFF2-40B4-BE49-F238E27FC236}">
                <a16:creationId xmlns:a16="http://schemas.microsoft.com/office/drawing/2014/main" id="{0A37F98A-9F0E-69E0-BCD0-5F11197D4111}"/>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2D7FBBC4-BD93-57A5-2650-A86395C7C34B}"/>
              </a:ext>
            </a:extLst>
          </p:cNvPr>
          <p:cNvSpPr>
            <a:spLocks noGrp="1"/>
          </p:cNvSpPr>
          <p:nvPr>
            <p:ph type="sldNum" sz="quarter" idx="12"/>
          </p:nvPr>
        </p:nvSpPr>
        <p:spPr/>
        <p:txBody>
          <a:bodyPr/>
          <a:lstStyle/>
          <a:p>
            <a:fld id="{9A4ADEAC-79D2-4F15-BC63-08A976F8C898}" type="slidenum">
              <a:rPr lang="en-IN" smtClean="0"/>
              <a:t>30</a:t>
            </a:fld>
            <a:endParaRPr lang="en-IN"/>
          </a:p>
        </p:txBody>
      </p:sp>
      <p:sp>
        <p:nvSpPr>
          <p:cNvPr id="8" name="Rectangle 7">
            <a:extLst>
              <a:ext uri="{FF2B5EF4-FFF2-40B4-BE49-F238E27FC236}">
                <a16:creationId xmlns:a16="http://schemas.microsoft.com/office/drawing/2014/main" id="{B3254821-7158-FD10-34D2-6198F3A128F2}"/>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Date Placeholder 2">
            <a:extLst>
              <a:ext uri="{FF2B5EF4-FFF2-40B4-BE49-F238E27FC236}">
                <a16:creationId xmlns:a16="http://schemas.microsoft.com/office/drawing/2014/main" id="{A29DC84D-7028-4EBD-9893-59A3D5B0B4BE}"/>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2" name="Footer Placeholder 4">
            <a:extLst>
              <a:ext uri="{FF2B5EF4-FFF2-40B4-BE49-F238E27FC236}">
                <a16:creationId xmlns:a16="http://schemas.microsoft.com/office/drawing/2014/main" id="{157D333D-D0A5-A1F0-E73B-45E17F1D5B02}"/>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3" name="Slide Number Placeholder 5">
            <a:extLst>
              <a:ext uri="{FF2B5EF4-FFF2-40B4-BE49-F238E27FC236}">
                <a16:creationId xmlns:a16="http://schemas.microsoft.com/office/drawing/2014/main" id="{0A1FA2BC-8690-FB16-3E23-3813FFBBFD89}"/>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30</a:t>
            </a:fld>
            <a:endParaRPr lang="en-IN" dirty="0">
              <a:solidFill>
                <a:schemeClr val="bg1"/>
              </a:solidFill>
            </a:endParaRPr>
          </a:p>
        </p:txBody>
      </p:sp>
    </p:spTree>
    <p:extLst>
      <p:ext uri="{BB962C8B-B14F-4D97-AF65-F5344CB8AC3E}">
        <p14:creationId xmlns:p14="http://schemas.microsoft.com/office/powerpoint/2010/main" val="2228974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OUTPUT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descr="Faculties - Best Private University in Telangana &amp; Andhra Pradesh | KLH">
            <a:extLst>
              <a:ext uri="{FF2B5EF4-FFF2-40B4-BE49-F238E27FC236}">
                <a16:creationId xmlns:a16="http://schemas.microsoft.com/office/drawing/2014/main" id="{964953BC-856A-AC9E-1915-CEF38A67F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1A35B22-C569-B964-09AE-5CF6AC9F3136}"/>
              </a:ext>
            </a:extLst>
          </p:cNvPr>
          <p:cNvPicPr>
            <a:picLocks noChangeAspect="1"/>
          </p:cNvPicPr>
          <p:nvPr/>
        </p:nvPicPr>
        <p:blipFill rotWithShape="1">
          <a:blip r:embed="rId3"/>
          <a:srcRect l="2771" t="2044" r="5276"/>
          <a:stretch/>
        </p:blipFill>
        <p:spPr>
          <a:xfrm>
            <a:off x="2067696" y="2397210"/>
            <a:ext cx="7035115" cy="4139505"/>
          </a:xfrm>
          <a:prstGeom prst="rect">
            <a:avLst/>
          </a:prstGeom>
        </p:spPr>
      </p:pic>
      <p:sp>
        <p:nvSpPr>
          <p:cNvPr id="4" name="Date Placeholder 3">
            <a:extLst>
              <a:ext uri="{FF2B5EF4-FFF2-40B4-BE49-F238E27FC236}">
                <a16:creationId xmlns:a16="http://schemas.microsoft.com/office/drawing/2014/main" id="{927E6528-798A-CDD0-ECCE-95F5C5FAA5C0}"/>
              </a:ext>
            </a:extLst>
          </p:cNvPr>
          <p:cNvSpPr>
            <a:spLocks noGrp="1"/>
          </p:cNvSpPr>
          <p:nvPr>
            <p:ph type="dt" sz="half" idx="10"/>
          </p:nvPr>
        </p:nvSpPr>
        <p:spPr/>
        <p:txBody>
          <a:bodyPr/>
          <a:lstStyle/>
          <a:p>
            <a:fld id="{DD3F46B7-E168-46E0-BA06-28A573F29143}" type="datetime1">
              <a:rPr lang="en-IN" smtClean="0"/>
              <a:t>27-09-2022</a:t>
            </a:fld>
            <a:endParaRPr lang="en-IN"/>
          </a:p>
        </p:txBody>
      </p:sp>
      <p:sp>
        <p:nvSpPr>
          <p:cNvPr id="5" name="Footer Placeholder 4">
            <a:extLst>
              <a:ext uri="{FF2B5EF4-FFF2-40B4-BE49-F238E27FC236}">
                <a16:creationId xmlns:a16="http://schemas.microsoft.com/office/drawing/2014/main" id="{019502ED-C63B-1B56-620C-F08791C4E1A2}"/>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CFB8D305-CBA6-023D-0CBD-236DC89AD208}"/>
              </a:ext>
            </a:extLst>
          </p:cNvPr>
          <p:cNvSpPr>
            <a:spLocks noGrp="1"/>
          </p:cNvSpPr>
          <p:nvPr>
            <p:ph type="sldNum" sz="quarter" idx="12"/>
          </p:nvPr>
        </p:nvSpPr>
        <p:spPr/>
        <p:txBody>
          <a:bodyPr/>
          <a:lstStyle/>
          <a:p>
            <a:fld id="{9A4ADEAC-79D2-4F15-BC63-08A976F8C898}" type="slidenum">
              <a:rPr lang="en-IN" smtClean="0"/>
              <a:t>31</a:t>
            </a:fld>
            <a:endParaRPr lang="en-IN"/>
          </a:p>
        </p:txBody>
      </p:sp>
      <p:sp>
        <p:nvSpPr>
          <p:cNvPr id="8" name="Rectangle 7">
            <a:extLst>
              <a:ext uri="{FF2B5EF4-FFF2-40B4-BE49-F238E27FC236}">
                <a16:creationId xmlns:a16="http://schemas.microsoft.com/office/drawing/2014/main" id="{955A47C8-8BE5-17A0-77AB-58BE2A39C788}"/>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Date Placeholder 2">
            <a:extLst>
              <a:ext uri="{FF2B5EF4-FFF2-40B4-BE49-F238E27FC236}">
                <a16:creationId xmlns:a16="http://schemas.microsoft.com/office/drawing/2014/main" id="{EA0A141F-C0DE-00BE-860A-8C10F111654B}"/>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2" name="Footer Placeholder 4">
            <a:extLst>
              <a:ext uri="{FF2B5EF4-FFF2-40B4-BE49-F238E27FC236}">
                <a16:creationId xmlns:a16="http://schemas.microsoft.com/office/drawing/2014/main" id="{2CF36A0C-DB84-AABC-2B18-B2F943995CCF}"/>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3" name="Slide Number Placeholder 5">
            <a:extLst>
              <a:ext uri="{FF2B5EF4-FFF2-40B4-BE49-F238E27FC236}">
                <a16:creationId xmlns:a16="http://schemas.microsoft.com/office/drawing/2014/main" id="{AFEDFBBB-CAB1-22D2-1FCF-284AD03FE674}"/>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31</a:t>
            </a:fld>
            <a:endParaRPr lang="en-IN" dirty="0">
              <a:solidFill>
                <a:schemeClr val="bg1"/>
              </a:solidFill>
            </a:endParaRPr>
          </a:p>
        </p:txBody>
      </p:sp>
    </p:spTree>
    <p:extLst>
      <p:ext uri="{BB962C8B-B14F-4D97-AF65-F5344CB8AC3E}">
        <p14:creationId xmlns:p14="http://schemas.microsoft.com/office/powerpoint/2010/main" val="1593323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OUTPUT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descr="Faculties - Best Private University in Telangana &amp; Andhra Pradesh | KLH">
            <a:extLst>
              <a:ext uri="{FF2B5EF4-FFF2-40B4-BE49-F238E27FC236}">
                <a16:creationId xmlns:a16="http://schemas.microsoft.com/office/drawing/2014/main" id="{964953BC-856A-AC9E-1915-CEF38A67F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815077C-859D-AF77-4666-8912F93D317A}"/>
              </a:ext>
            </a:extLst>
          </p:cNvPr>
          <p:cNvPicPr>
            <a:picLocks noChangeAspect="1"/>
          </p:cNvPicPr>
          <p:nvPr/>
        </p:nvPicPr>
        <p:blipFill rotWithShape="1">
          <a:blip r:embed="rId3"/>
          <a:srcRect l="4907" r="9534"/>
          <a:stretch/>
        </p:blipFill>
        <p:spPr>
          <a:xfrm>
            <a:off x="644056" y="2529042"/>
            <a:ext cx="8173941" cy="2545132"/>
          </a:xfrm>
          <a:prstGeom prst="rect">
            <a:avLst/>
          </a:prstGeom>
        </p:spPr>
      </p:pic>
      <p:sp>
        <p:nvSpPr>
          <p:cNvPr id="4" name="Date Placeholder 3">
            <a:extLst>
              <a:ext uri="{FF2B5EF4-FFF2-40B4-BE49-F238E27FC236}">
                <a16:creationId xmlns:a16="http://schemas.microsoft.com/office/drawing/2014/main" id="{2C6F6071-0457-BBB8-0D86-0665BD4A19F5}"/>
              </a:ext>
            </a:extLst>
          </p:cNvPr>
          <p:cNvSpPr>
            <a:spLocks noGrp="1"/>
          </p:cNvSpPr>
          <p:nvPr>
            <p:ph type="dt" sz="half" idx="10"/>
          </p:nvPr>
        </p:nvSpPr>
        <p:spPr/>
        <p:txBody>
          <a:bodyPr/>
          <a:lstStyle/>
          <a:p>
            <a:fld id="{09058BBF-901D-4336-B1D8-77CC0D293E2D}" type="datetime1">
              <a:rPr lang="en-IN" smtClean="0"/>
              <a:t>27-09-2022</a:t>
            </a:fld>
            <a:endParaRPr lang="en-IN"/>
          </a:p>
        </p:txBody>
      </p:sp>
      <p:sp>
        <p:nvSpPr>
          <p:cNvPr id="6" name="Footer Placeholder 5">
            <a:extLst>
              <a:ext uri="{FF2B5EF4-FFF2-40B4-BE49-F238E27FC236}">
                <a16:creationId xmlns:a16="http://schemas.microsoft.com/office/drawing/2014/main" id="{28B4BCBD-6924-F96A-51FB-28F9230A8AEA}"/>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73FF535F-319D-9346-B66E-B4167B6E2A46}"/>
              </a:ext>
            </a:extLst>
          </p:cNvPr>
          <p:cNvSpPr>
            <a:spLocks noGrp="1"/>
          </p:cNvSpPr>
          <p:nvPr>
            <p:ph type="sldNum" sz="quarter" idx="12"/>
          </p:nvPr>
        </p:nvSpPr>
        <p:spPr/>
        <p:txBody>
          <a:bodyPr/>
          <a:lstStyle/>
          <a:p>
            <a:fld id="{9A4ADEAC-79D2-4F15-BC63-08A976F8C898}" type="slidenum">
              <a:rPr lang="en-IN" smtClean="0"/>
              <a:t>32</a:t>
            </a:fld>
            <a:endParaRPr lang="en-IN"/>
          </a:p>
        </p:txBody>
      </p:sp>
      <p:sp>
        <p:nvSpPr>
          <p:cNvPr id="8" name="Rectangle 7">
            <a:extLst>
              <a:ext uri="{FF2B5EF4-FFF2-40B4-BE49-F238E27FC236}">
                <a16:creationId xmlns:a16="http://schemas.microsoft.com/office/drawing/2014/main" id="{C357E4C0-8CBD-140A-DCD3-3FB05226E32C}"/>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Date Placeholder 2">
            <a:extLst>
              <a:ext uri="{FF2B5EF4-FFF2-40B4-BE49-F238E27FC236}">
                <a16:creationId xmlns:a16="http://schemas.microsoft.com/office/drawing/2014/main" id="{E5106F23-1038-EB9F-0DC6-528337F725A6}"/>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2" name="Footer Placeholder 4">
            <a:extLst>
              <a:ext uri="{FF2B5EF4-FFF2-40B4-BE49-F238E27FC236}">
                <a16:creationId xmlns:a16="http://schemas.microsoft.com/office/drawing/2014/main" id="{7EF5DF19-F0E9-2D84-4867-66B01C14379B}"/>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3" name="Slide Number Placeholder 5">
            <a:extLst>
              <a:ext uri="{FF2B5EF4-FFF2-40B4-BE49-F238E27FC236}">
                <a16:creationId xmlns:a16="http://schemas.microsoft.com/office/drawing/2014/main" id="{7DE8C8DA-4926-03C6-59AA-199D5F3566CB}"/>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32</a:t>
            </a:fld>
            <a:endParaRPr lang="en-IN" dirty="0">
              <a:solidFill>
                <a:schemeClr val="bg1"/>
              </a:solidFill>
            </a:endParaRPr>
          </a:p>
        </p:txBody>
      </p:sp>
    </p:spTree>
    <p:extLst>
      <p:ext uri="{BB962C8B-B14F-4D97-AF65-F5344CB8AC3E}">
        <p14:creationId xmlns:p14="http://schemas.microsoft.com/office/powerpoint/2010/main" val="3976954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OUTPUT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descr="Faculties - Best Private University in Telangana &amp; Andhra Pradesh | KLH">
            <a:extLst>
              <a:ext uri="{FF2B5EF4-FFF2-40B4-BE49-F238E27FC236}">
                <a16:creationId xmlns:a16="http://schemas.microsoft.com/office/drawing/2014/main" id="{964953BC-856A-AC9E-1915-CEF38A67F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AD0C6DE-3DEE-3AF9-FC40-55928BE89882}"/>
              </a:ext>
            </a:extLst>
          </p:cNvPr>
          <p:cNvPicPr>
            <a:picLocks noChangeAspect="1"/>
          </p:cNvPicPr>
          <p:nvPr/>
        </p:nvPicPr>
        <p:blipFill rotWithShape="1">
          <a:blip r:embed="rId3"/>
          <a:srcRect l="5396" r="9511"/>
          <a:stretch/>
        </p:blipFill>
        <p:spPr>
          <a:xfrm>
            <a:off x="76531" y="2401293"/>
            <a:ext cx="6141389" cy="3134967"/>
          </a:xfrm>
          <a:prstGeom prst="rect">
            <a:avLst/>
          </a:prstGeom>
        </p:spPr>
      </p:pic>
      <p:pic>
        <p:nvPicPr>
          <p:cNvPr id="7" name="Picture 6">
            <a:extLst>
              <a:ext uri="{FF2B5EF4-FFF2-40B4-BE49-F238E27FC236}">
                <a16:creationId xmlns:a16="http://schemas.microsoft.com/office/drawing/2014/main" id="{7D208AB6-B8AF-D597-0237-AF7102D360CD}"/>
              </a:ext>
            </a:extLst>
          </p:cNvPr>
          <p:cNvPicPr>
            <a:picLocks noChangeAspect="1"/>
          </p:cNvPicPr>
          <p:nvPr/>
        </p:nvPicPr>
        <p:blipFill rotWithShape="1">
          <a:blip r:embed="rId4"/>
          <a:srcRect l="4449" r="8342" b="2114"/>
          <a:stretch/>
        </p:blipFill>
        <p:spPr>
          <a:xfrm>
            <a:off x="6217920" y="2450024"/>
            <a:ext cx="5661329" cy="2928998"/>
          </a:xfrm>
          <a:prstGeom prst="rect">
            <a:avLst/>
          </a:prstGeom>
        </p:spPr>
      </p:pic>
      <p:sp>
        <p:nvSpPr>
          <p:cNvPr id="5" name="Date Placeholder 4">
            <a:extLst>
              <a:ext uri="{FF2B5EF4-FFF2-40B4-BE49-F238E27FC236}">
                <a16:creationId xmlns:a16="http://schemas.microsoft.com/office/drawing/2014/main" id="{7198ED15-BA77-3078-7EC3-EE9764E043F0}"/>
              </a:ext>
            </a:extLst>
          </p:cNvPr>
          <p:cNvSpPr>
            <a:spLocks noGrp="1"/>
          </p:cNvSpPr>
          <p:nvPr>
            <p:ph type="dt" sz="half" idx="10"/>
          </p:nvPr>
        </p:nvSpPr>
        <p:spPr/>
        <p:txBody>
          <a:bodyPr/>
          <a:lstStyle/>
          <a:p>
            <a:fld id="{31777EA3-6168-45C4-8986-B5DB71ECE9AE}" type="datetime1">
              <a:rPr lang="en-IN" smtClean="0"/>
              <a:t>27-09-2022</a:t>
            </a:fld>
            <a:endParaRPr lang="en-IN"/>
          </a:p>
        </p:txBody>
      </p:sp>
      <p:sp>
        <p:nvSpPr>
          <p:cNvPr id="6" name="Footer Placeholder 5">
            <a:extLst>
              <a:ext uri="{FF2B5EF4-FFF2-40B4-BE49-F238E27FC236}">
                <a16:creationId xmlns:a16="http://schemas.microsoft.com/office/drawing/2014/main" id="{50416D5D-AF28-10D4-DDFF-718C5E3A9F61}"/>
              </a:ext>
            </a:extLst>
          </p:cNvPr>
          <p:cNvSpPr>
            <a:spLocks noGrp="1"/>
          </p:cNvSpPr>
          <p:nvPr>
            <p:ph type="ftr" sz="quarter" idx="11"/>
          </p:nvPr>
        </p:nvSpPr>
        <p:spPr/>
        <p:txBody>
          <a:bodyPr/>
          <a:lstStyle/>
          <a:p>
            <a:r>
              <a:rPr lang="en-US"/>
              <a:t>BATCH - 11 TWEETS SENTIMENT ANALYSIS FOR US ELECTIONS - 2020</a:t>
            </a:r>
            <a:endParaRPr lang="en-IN"/>
          </a:p>
        </p:txBody>
      </p:sp>
      <p:sp>
        <p:nvSpPr>
          <p:cNvPr id="8" name="Slide Number Placeholder 7">
            <a:extLst>
              <a:ext uri="{FF2B5EF4-FFF2-40B4-BE49-F238E27FC236}">
                <a16:creationId xmlns:a16="http://schemas.microsoft.com/office/drawing/2014/main" id="{7FC249BA-9484-9162-6466-3DC69E964F92}"/>
              </a:ext>
            </a:extLst>
          </p:cNvPr>
          <p:cNvSpPr>
            <a:spLocks noGrp="1"/>
          </p:cNvSpPr>
          <p:nvPr>
            <p:ph type="sldNum" sz="quarter" idx="12"/>
          </p:nvPr>
        </p:nvSpPr>
        <p:spPr/>
        <p:txBody>
          <a:bodyPr/>
          <a:lstStyle/>
          <a:p>
            <a:fld id="{9A4ADEAC-79D2-4F15-BC63-08A976F8C898}" type="slidenum">
              <a:rPr lang="en-IN" smtClean="0"/>
              <a:t>33</a:t>
            </a:fld>
            <a:endParaRPr lang="en-IN"/>
          </a:p>
        </p:txBody>
      </p:sp>
      <p:sp>
        <p:nvSpPr>
          <p:cNvPr id="10" name="Rectangle 9">
            <a:extLst>
              <a:ext uri="{FF2B5EF4-FFF2-40B4-BE49-F238E27FC236}">
                <a16:creationId xmlns:a16="http://schemas.microsoft.com/office/drawing/2014/main" id="{8FBE5CCE-1ED6-CBF5-6E9C-238B6D668F09}"/>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Date Placeholder 2">
            <a:extLst>
              <a:ext uri="{FF2B5EF4-FFF2-40B4-BE49-F238E27FC236}">
                <a16:creationId xmlns:a16="http://schemas.microsoft.com/office/drawing/2014/main" id="{C0A87FCB-CD88-3BC4-D23A-4CD149B9DAE9}"/>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3" name="Footer Placeholder 4">
            <a:extLst>
              <a:ext uri="{FF2B5EF4-FFF2-40B4-BE49-F238E27FC236}">
                <a16:creationId xmlns:a16="http://schemas.microsoft.com/office/drawing/2014/main" id="{41668669-63CD-3F1B-DD6A-F04E547CA5F4}"/>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4" name="Slide Number Placeholder 5">
            <a:extLst>
              <a:ext uri="{FF2B5EF4-FFF2-40B4-BE49-F238E27FC236}">
                <a16:creationId xmlns:a16="http://schemas.microsoft.com/office/drawing/2014/main" id="{ECECC3FF-0E43-41D3-9824-72B8C5449D44}"/>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33</a:t>
            </a:fld>
            <a:endParaRPr lang="en-IN" dirty="0">
              <a:solidFill>
                <a:schemeClr val="bg1"/>
              </a:solidFill>
            </a:endParaRPr>
          </a:p>
        </p:txBody>
      </p:sp>
    </p:spTree>
    <p:extLst>
      <p:ext uri="{BB962C8B-B14F-4D97-AF65-F5344CB8AC3E}">
        <p14:creationId xmlns:p14="http://schemas.microsoft.com/office/powerpoint/2010/main" val="4201876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ectangle 39">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5FCA02B2-E56C-CC2B-917E-EA00AC75CCA8}"/>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GITHUB REPOSITORY</a:t>
            </a:r>
          </a:p>
        </p:txBody>
      </p:sp>
      <p:sp>
        <p:nvSpPr>
          <p:cNvPr id="3" name="Content Placeholder 2">
            <a:extLst>
              <a:ext uri="{FF2B5EF4-FFF2-40B4-BE49-F238E27FC236}">
                <a16:creationId xmlns:a16="http://schemas.microsoft.com/office/drawing/2014/main" id="{7F7BFA5A-C41E-3836-8D7B-E3346DC0D49B}"/>
              </a:ext>
            </a:extLst>
          </p:cNvPr>
          <p:cNvSpPr>
            <a:spLocks noGrp="1"/>
          </p:cNvSpPr>
          <p:nvPr>
            <p:ph idx="1"/>
          </p:nvPr>
        </p:nvSpPr>
        <p:spPr>
          <a:xfrm>
            <a:off x="3315031" y="4076802"/>
            <a:ext cx="5561938" cy="1534587"/>
          </a:xfrm>
        </p:spPr>
        <p:txBody>
          <a:bodyPr vert="horz" lIns="91440" tIns="45720" rIns="91440" bIns="45720" rtlCol="0">
            <a:normAutofit/>
          </a:bodyPr>
          <a:lstStyle/>
          <a:p>
            <a:pPr marL="0" indent="0" algn="ctr">
              <a:buNone/>
            </a:pPr>
            <a:r>
              <a:rPr lang="en-US" sz="2400" kern="1200" dirty="0">
                <a:solidFill>
                  <a:schemeClr val="tx1"/>
                </a:solidFill>
                <a:latin typeface="+mn-lt"/>
                <a:ea typeface="+mn-ea"/>
                <a:cs typeface="+mn-cs"/>
                <a:hlinkClick r:id="rId2"/>
              </a:rPr>
              <a:t>https://github.com/nihal136/Twitter_Sentiment_Analysis</a:t>
            </a:r>
            <a:endParaRPr lang="en-US" sz="2400" kern="1200" dirty="0">
              <a:solidFill>
                <a:schemeClr val="tx1"/>
              </a:solidFill>
              <a:latin typeface="+mn-lt"/>
              <a:ea typeface="+mn-ea"/>
              <a:cs typeface="+mn-cs"/>
            </a:endParaRPr>
          </a:p>
        </p:txBody>
      </p:sp>
      <p:sp>
        <p:nvSpPr>
          <p:cNvPr id="44" name="Arc 43">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Oval 45">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Faculties - Best Private University in Telangana &amp; Andhra Pradesh | KLH">
            <a:extLst>
              <a:ext uri="{FF2B5EF4-FFF2-40B4-BE49-F238E27FC236}">
                <a16:creationId xmlns:a16="http://schemas.microsoft.com/office/drawing/2014/main" id="{C56AF109-2FF4-4339-F674-A504BFD28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99C8DB70-48B6-84D3-3747-E183E709EAFA}"/>
              </a:ext>
            </a:extLst>
          </p:cNvPr>
          <p:cNvSpPr>
            <a:spLocks noGrp="1"/>
          </p:cNvSpPr>
          <p:nvPr>
            <p:ph type="dt" sz="half" idx="10"/>
          </p:nvPr>
        </p:nvSpPr>
        <p:spPr/>
        <p:txBody>
          <a:bodyPr/>
          <a:lstStyle/>
          <a:p>
            <a:fld id="{8D970F6D-4344-4033-8DAA-80BB0AE6E2CE}" type="datetime1">
              <a:rPr lang="en-IN" smtClean="0"/>
              <a:t>27-09-2022</a:t>
            </a:fld>
            <a:endParaRPr lang="en-IN"/>
          </a:p>
        </p:txBody>
      </p:sp>
      <p:sp>
        <p:nvSpPr>
          <p:cNvPr id="5" name="Footer Placeholder 4">
            <a:extLst>
              <a:ext uri="{FF2B5EF4-FFF2-40B4-BE49-F238E27FC236}">
                <a16:creationId xmlns:a16="http://schemas.microsoft.com/office/drawing/2014/main" id="{67B88FC4-6F26-199D-CCDC-60F066FC4D02}"/>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30C45B81-3EC5-7403-84F8-E240B3D11E20}"/>
              </a:ext>
            </a:extLst>
          </p:cNvPr>
          <p:cNvSpPr>
            <a:spLocks noGrp="1"/>
          </p:cNvSpPr>
          <p:nvPr>
            <p:ph type="sldNum" sz="quarter" idx="12"/>
          </p:nvPr>
        </p:nvSpPr>
        <p:spPr/>
        <p:txBody>
          <a:bodyPr/>
          <a:lstStyle/>
          <a:p>
            <a:fld id="{9A4ADEAC-79D2-4F15-BC63-08A976F8C898}" type="slidenum">
              <a:rPr lang="en-IN" smtClean="0"/>
              <a:t>34</a:t>
            </a:fld>
            <a:endParaRPr lang="en-IN"/>
          </a:p>
        </p:txBody>
      </p:sp>
      <p:sp>
        <p:nvSpPr>
          <p:cNvPr id="7" name="Rectangle 6">
            <a:extLst>
              <a:ext uri="{FF2B5EF4-FFF2-40B4-BE49-F238E27FC236}">
                <a16:creationId xmlns:a16="http://schemas.microsoft.com/office/drawing/2014/main" id="{18EE5D0D-7591-2AFA-5BC9-444F13B09B55}"/>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Date Placeholder 2">
            <a:extLst>
              <a:ext uri="{FF2B5EF4-FFF2-40B4-BE49-F238E27FC236}">
                <a16:creationId xmlns:a16="http://schemas.microsoft.com/office/drawing/2014/main" id="{2F95E63C-8A28-CFE4-1935-C320F8FB326D}"/>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9" name="Footer Placeholder 4">
            <a:extLst>
              <a:ext uri="{FF2B5EF4-FFF2-40B4-BE49-F238E27FC236}">
                <a16:creationId xmlns:a16="http://schemas.microsoft.com/office/drawing/2014/main" id="{5F359F72-E45F-A18A-922E-571E2A2DF2B3}"/>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0" name="Slide Number Placeholder 5">
            <a:extLst>
              <a:ext uri="{FF2B5EF4-FFF2-40B4-BE49-F238E27FC236}">
                <a16:creationId xmlns:a16="http://schemas.microsoft.com/office/drawing/2014/main" id="{9E856FB3-28B2-D4C7-CB6C-8710DC0B2F68}"/>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34</a:t>
            </a:fld>
            <a:endParaRPr lang="en-IN" dirty="0">
              <a:solidFill>
                <a:schemeClr val="bg1"/>
              </a:solidFill>
            </a:endParaRPr>
          </a:p>
        </p:txBody>
      </p:sp>
    </p:spTree>
    <p:extLst>
      <p:ext uri="{BB962C8B-B14F-4D97-AF65-F5344CB8AC3E}">
        <p14:creationId xmlns:p14="http://schemas.microsoft.com/office/powerpoint/2010/main" val="56510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3C3EE4-A914-AADD-924F-C3A2ED85F278}"/>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CONCLUSION</a:t>
            </a:r>
          </a:p>
        </p:txBody>
      </p:sp>
      <p:sp>
        <p:nvSpPr>
          <p:cNvPr id="30" name="Arc 2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AF87A28-1DC3-F4DB-8173-CCD17372D816}"/>
              </a:ext>
            </a:extLst>
          </p:cNvPr>
          <p:cNvSpPr>
            <a:spLocks noGrp="1"/>
          </p:cNvSpPr>
          <p:nvPr>
            <p:ph idx="1"/>
          </p:nvPr>
        </p:nvSpPr>
        <p:spPr>
          <a:xfrm>
            <a:off x="4447308" y="591344"/>
            <a:ext cx="6906491" cy="5585619"/>
          </a:xfrm>
        </p:spPr>
        <p:txBody>
          <a:bodyPr anchor="ctr">
            <a:normAutofit/>
          </a:bodyPr>
          <a:lstStyle/>
          <a:p>
            <a:pPr marL="0" indent="0">
              <a:buNone/>
            </a:pPr>
            <a:r>
              <a:rPr lang="en-IN" dirty="0"/>
              <a:t>This project will lead to better understanding of the result for US election for year 2020 on twitter which will be done using the tweets which will lead to good result prediction using Power BI tool.</a:t>
            </a:r>
          </a:p>
        </p:txBody>
      </p:sp>
      <p:pic>
        <p:nvPicPr>
          <p:cNvPr id="7" name="Picture 2" descr="Faculties - Best Private University in Telangana &amp; Andhra Pradesh | KLH">
            <a:extLst>
              <a:ext uri="{FF2B5EF4-FFF2-40B4-BE49-F238E27FC236}">
                <a16:creationId xmlns:a16="http://schemas.microsoft.com/office/drawing/2014/main" id="{353045BE-F0A3-591C-49A6-895518319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3A649374-89F3-83FA-0DA8-C397F70B7573}"/>
              </a:ext>
            </a:extLst>
          </p:cNvPr>
          <p:cNvSpPr>
            <a:spLocks noGrp="1"/>
          </p:cNvSpPr>
          <p:nvPr>
            <p:ph type="dt" sz="half" idx="10"/>
          </p:nvPr>
        </p:nvSpPr>
        <p:spPr/>
        <p:txBody>
          <a:bodyPr/>
          <a:lstStyle/>
          <a:p>
            <a:fld id="{CEC53B75-CD77-4F0C-94C8-8DFBDB6BE0A4}" type="datetime1">
              <a:rPr lang="en-IN" smtClean="0"/>
              <a:t>27-09-2022</a:t>
            </a:fld>
            <a:endParaRPr lang="en-IN"/>
          </a:p>
        </p:txBody>
      </p:sp>
      <p:sp>
        <p:nvSpPr>
          <p:cNvPr id="5" name="Footer Placeholder 4">
            <a:extLst>
              <a:ext uri="{FF2B5EF4-FFF2-40B4-BE49-F238E27FC236}">
                <a16:creationId xmlns:a16="http://schemas.microsoft.com/office/drawing/2014/main" id="{5B910218-7890-BB8F-2229-8C89B2BF2846}"/>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1475152D-308D-1329-1302-BEE0991DF36D}"/>
              </a:ext>
            </a:extLst>
          </p:cNvPr>
          <p:cNvSpPr>
            <a:spLocks noGrp="1"/>
          </p:cNvSpPr>
          <p:nvPr>
            <p:ph type="sldNum" sz="quarter" idx="12"/>
          </p:nvPr>
        </p:nvSpPr>
        <p:spPr/>
        <p:txBody>
          <a:bodyPr/>
          <a:lstStyle/>
          <a:p>
            <a:fld id="{9A4ADEAC-79D2-4F15-BC63-08A976F8C898}" type="slidenum">
              <a:rPr lang="en-IN" smtClean="0"/>
              <a:t>35</a:t>
            </a:fld>
            <a:endParaRPr lang="en-IN"/>
          </a:p>
        </p:txBody>
      </p:sp>
      <p:sp>
        <p:nvSpPr>
          <p:cNvPr id="8" name="Rectangle 7">
            <a:extLst>
              <a:ext uri="{FF2B5EF4-FFF2-40B4-BE49-F238E27FC236}">
                <a16:creationId xmlns:a16="http://schemas.microsoft.com/office/drawing/2014/main" id="{52BB937F-1A1F-ADAA-EC72-25A8A001827A}"/>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8EA47F35-2C84-6B60-E0E2-5192A5B12E6D}"/>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0" name="Footer Placeholder 4">
            <a:extLst>
              <a:ext uri="{FF2B5EF4-FFF2-40B4-BE49-F238E27FC236}">
                <a16:creationId xmlns:a16="http://schemas.microsoft.com/office/drawing/2014/main" id="{E2B0575F-CCD5-302D-9033-E773BEF82B2C}"/>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4E2DC6C6-D789-B56B-6BB7-3AFB6C4E293F}"/>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35</a:t>
            </a:fld>
            <a:endParaRPr lang="en-IN" dirty="0">
              <a:solidFill>
                <a:schemeClr val="bg1"/>
              </a:solidFill>
            </a:endParaRPr>
          </a:p>
        </p:txBody>
      </p:sp>
    </p:spTree>
    <p:extLst>
      <p:ext uri="{BB962C8B-B14F-4D97-AF65-F5344CB8AC3E}">
        <p14:creationId xmlns:p14="http://schemas.microsoft.com/office/powerpoint/2010/main" val="3741250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525F1E-ACFD-F727-A343-03FA07520E30}"/>
              </a:ext>
            </a:extLst>
          </p:cNvPr>
          <p:cNvSpPr>
            <a:spLocks noGrp="1"/>
          </p:cNvSpPr>
          <p:nvPr>
            <p:ph type="title"/>
          </p:nvPr>
        </p:nvSpPr>
        <p:spPr>
          <a:xfrm>
            <a:off x="686834" y="1153572"/>
            <a:ext cx="3200400" cy="4461163"/>
          </a:xfrm>
        </p:spPr>
        <p:txBody>
          <a:bodyPr>
            <a:normAutofit/>
          </a:bodyPr>
          <a:lstStyle/>
          <a:p>
            <a:r>
              <a:rPr lang="en-IN">
                <a:solidFill>
                  <a:srgbClr val="FFFFFF"/>
                </a:solidFill>
              </a:rPr>
              <a:t>THANK YOU</a:t>
            </a:r>
          </a:p>
        </p:txBody>
      </p:sp>
      <p:sp>
        <p:nvSpPr>
          <p:cNvPr id="35" name="Arc 3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BBA327B-B21C-2A9E-8B7A-F4DB6A7E0D41}"/>
              </a:ext>
            </a:extLst>
          </p:cNvPr>
          <p:cNvSpPr>
            <a:spLocks noGrp="1"/>
          </p:cNvSpPr>
          <p:nvPr>
            <p:ph idx="1"/>
          </p:nvPr>
        </p:nvSpPr>
        <p:spPr>
          <a:xfrm>
            <a:off x="4447308" y="591344"/>
            <a:ext cx="6906491" cy="5585619"/>
          </a:xfrm>
        </p:spPr>
        <p:txBody>
          <a:bodyPr anchor="ctr">
            <a:normAutofit/>
          </a:bodyPr>
          <a:lstStyle/>
          <a:p>
            <a:pPr marL="0" indent="0">
              <a:buNone/>
            </a:pPr>
            <a:r>
              <a:rPr lang="en-US"/>
              <a:t>Mentor: Dr. K Sreenivasa Rao</a:t>
            </a:r>
          </a:p>
          <a:p>
            <a:pPr marL="0" indent="0">
              <a:buNone/>
            </a:pPr>
            <a:endParaRPr lang="en-IN"/>
          </a:p>
        </p:txBody>
      </p:sp>
      <p:sp>
        <p:nvSpPr>
          <p:cNvPr id="4" name="Date Placeholder 3">
            <a:extLst>
              <a:ext uri="{FF2B5EF4-FFF2-40B4-BE49-F238E27FC236}">
                <a16:creationId xmlns:a16="http://schemas.microsoft.com/office/drawing/2014/main" id="{C3D42482-4A63-4386-30AD-226793787165}"/>
              </a:ext>
            </a:extLst>
          </p:cNvPr>
          <p:cNvSpPr>
            <a:spLocks noGrp="1"/>
          </p:cNvSpPr>
          <p:nvPr>
            <p:ph type="dt" sz="half" idx="10"/>
          </p:nvPr>
        </p:nvSpPr>
        <p:spPr/>
        <p:txBody>
          <a:bodyPr/>
          <a:lstStyle/>
          <a:p>
            <a:fld id="{FD5EB866-9180-4B1E-AE18-47B9F9C1263E}" type="datetime1">
              <a:rPr lang="en-IN" smtClean="0"/>
              <a:t>27-09-2022</a:t>
            </a:fld>
            <a:endParaRPr lang="en-IN"/>
          </a:p>
        </p:txBody>
      </p:sp>
      <p:sp>
        <p:nvSpPr>
          <p:cNvPr id="5" name="Footer Placeholder 4">
            <a:extLst>
              <a:ext uri="{FF2B5EF4-FFF2-40B4-BE49-F238E27FC236}">
                <a16:creationId xmlns:a16="http://schemas.microsoft.com/office/drawing/2014/main" id="{5E3609C1-D7D6-789E-8A9B-61D5A00644AF}"/>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485383F3-A3B3-3811-A997-BD3DEC5DFC66}"/>
              </a:ext>
            </a:extLst>
          </p:cNvPr>
          <p:cNvSpPr>
            <a:spLocks noGrp="1"/>
          </p:cNvSpPr>
          <p:nvPr>
            <p:ph type="sldNum" sz="quarter" idx="12"/>
          </p:nvPr>
        </p:nvSpPr>
        <p:spPr/>
        <p:txBody>
          <a:bodyPr/>
          <a:lstStyle/>
          <a:p>
            <a:fld id="{9A4ADEAC-79D2-4F15-BC63-08A976F8C898}" type="slidenum">
              <a:rPr lang="en-IN" smtClean="0"/>
              <a:t>36</a:t>
            </a:fld>
            <a:endParaRPr lang="en-IN"/>
          </a:p>
        </p:txBody>
      </p:sp>
      <p:sp>
        <p:nvSpPr>
          <p:cNvPr id="7" name="Rectangle 6">
            <a:extLst>
              <a:ext uri="{FF2B5EF4-FFF2-40B4-BE49-F238E27FC236}">
                <a16:creationId xmlns:a16="http://schemas.microsoft.com/office/drawing/2014/main" id="{28B6D8DA-F807-AEE2-F19E-ECEDEF0AAB7D}"/>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Date Placeholder 2">
            <a:extLst>
              <a:ext uri="{FF2B5EF4-FFF2-40B4-BE49-F238E27FC236}">
                <a16:creationId xmlns:a16="http://schemas.microsoft.com/office/drawing/2014/main" id="{4B664A7E-B53B-EB7C-78FE-8ACAC7E98F0D}"/>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9" name="Footer Placeholder 4">
            <a:extLst>
              <a:ext uri="{FF2B5EF4-FFF2-40B4-BE49-F238E27FC236}">
                <a16:creationId xmlns:a16="http://schemas.microsoft.com/office/drawing/2014/main" id="{FD8D3837-587E-BC60-D48E-B90AF09F6C1A}"/>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0" name="Slide Number Placeholder 5">
            <a:extLst>
              <a:ext uri="{FF2B5EF4-FFF2-40B4-BE49-F238E27FC236}">
                <a16:creationId xmlns:a16="http://schemas.microsoft.com/office/drawing/2014/main" id="{44480CDA-401F-A732-70D9-8AD38FD7B66F}"/>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36</a:t>
            </a:fld>
            <a:endParaRPr lang="en-IN" dirty="0">
              <a:solidFill>
                <a:schemeClr val="bg1"/>
              </a:solidFill>
            </a:endParaRPr>
          </a:p>
        </p:txBody>
      </p:sp>
    </p:spTree>
    <p:extLst>
      <p:ext uri="{BB962C8B-B14F-4D97-AF65-F5344CB8AC3E}">
        <p14:creationId xmlns:p14="http://schemas.microsoft.com/office/powerpoint/2010/main" val="2006448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682DD-EAA8-0684-03EF-868B78A74992}"/>
              </a:ext>
            </a:extLst>
          </p:cNvPr>
          <p:cNvSpPr>
            <a:spLocks noGrp="1"/>
          </p:cNvSpPr>
          <p:nvPr>
            <p:ph type="title"/>
          </p:nvPr>
        </p:nvSpPr>
        <p:spPr>
          <a:xfrm>
            <a:off x="841248" y="256032"/>
            <a:ext cx="10506456" cy="1014984"/>
          </a:xfrm>
        </p:spPr>
        <p:txBody>
          <a:bodyPr anchor="b">
            <a:normAutofit/>
          </a:bodyPr>
          <a:lstStyle/>
          <a:p>
            <a:r>
              <a:rPr lang="en-IN" dirty="0"/>
              <a:t>LITERATURE SURVEY</a:t>
            </a:r>
          </a:p>
        </p:txBody>
      </p:sp>
      <p:sp>
        <p:nvSpPr>
          <p:cNvPr id="25"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2" descr="Faculties - Best Private University in Telangana &amp; Andhra Pradesh | KLH">
            <a:extLst>
              <a:ext uri="{FF2B5EF4-FFF2-40B4-BE49-F238E27FC236}">
                <a16:creationId xmlns:a16="http://schemas.microsoft.com/office/drawing/2014/main" id="{9A0EBBBE-51D8-5BF7-046B-1930BC78F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7">
            <a:extLst>
              <a:ext uri="{FF2B5EF4-FFF2-40B4-BE49-F238E27FC236}">
                <a16:creationId xmlns:a16="http://schemas.microsoft.com/office/drawing/2014/main" id="{FC25F351-5CEA-026C-A59B-3A2D814CDDAD}"/>
              </a:ext>
            </a:extLst>
          </p:cNvPr>
          <p:cNvGraphicFramePr>
            <a:graphicFrameLocks noGrp="1"/>
          </p:cNvGraphicFramePr>
          <p:nvPr>
            <p:ph idx="1"/>
            <p:extLst>
              <p:ext uri="{D42A27DB-BD31-4B8C-83A1-F6EECF244321}">
                <p14:modId xmlns:p14="http://schemas.microsoft.com/office/powerpoint/2010/main" val="2921594544"/>
              </p:ext>
            </p:extLst>
          </p:nvPr>
        </p:nvGraphicFramePr>
        <p:xfrm>
          <a:off x="838200" y="2366471"/>
          <a:ext cx="10515603" cy="3477116"/>
        </p:xfrm>
        <a:graphic>
          <a:graphicData uri="http://schemas.openxmlformats.org/drawingml/2006/table">
            <a:tbl>
              <a:tblPr firstRow="1" bandRow="1">
                <a:tableStyleId>{5C22544A-7EE6-4342-B048-85BDC9FD1C3A}</a:tableStyleId>
              </a:tblPr>
              <a:tblGrid>
                <a:gridCol w="695683">
                  <a:extLst>
                    <a:ext uri="{9D8B030D-6E8A-4147-A177-3AD203B41FA5}">
                      <a16:colId xmlns:a16="http://schemas.microsoft.com/office/drawing/2014/main" val="2057779371"/>
                    </a:ext>
                  </a:extLst>
                </a:gridCol>
                <a:gridCol w="1666027">
                  <a:extLst>
                    <a:ext uri="{9D8B030D-6E8A-4147-A177-3AD203B41FA5}">
                      <a16:colId xmlns:a16="http://schemas.microsoft.com/office/drawing/2014/main" val="693990921"/>
                    </a:ext>
                  </a:extLst>
                </a:gridCol>
                <a:gridCol w="1706542">
                  <a:extLst>
                    <a:ext uri="{9D8B030D-6E8A-4147-A177-3AD203B41FA5}">
                      <a16:colId xmlns:a16="http://schemas.microsoft.com/office/drawing/2014/main" val="31128141"/>
                    </a:ext>
                  </a:extLst>
                </a:gridCol>
                <a:gridCol w="1530301">
                  <a:extLst>
                    <a:ext uri="{9D8B030D-6E8A-4147-A177-3AD203B41FA5}">
                      <a16:colId xmlns:a16="http://schemas.microsoft.com/office/drawing/2014/main" val="3846249198"/>
                    </a:ext>
                  </a:extLst>
                </a:gridCol>
                <a:gridCol w="1617409">
                  <a:extLst>
                    <a:ext uri="{9D8B030D-6E8A-4147-A177-3AD203B41FA5}">
                      <a16:colId xmlns:a16="http://schemas.microsoft.com/office/drawing/2014/main" val="4276871969"/>
                    </a:ext>
                  </a:extLst>
                </a:gridCol>
                <a:gridCol w="1653872">
                  <a:extLst>
                    <a:ext uri="{9D8B030D-6E8A-4147-A177-3AD203B41FA5}">
                      <a16:colId xmlns:a16="http://schemas.microsoft.com/office/drawing/2014/main" val="2610991267"/>
                    </a:ext>
                  </a:extLst>
                </a:gridCol>
                <a:gridCol w="1645769">
                  <a:extLst>
                    <a:ext uri="{9D8B030D-6E8A-4147-A177-3AD203B41FA5}">
                      <a16:colId xmlns:a16="http://schemas.microsoft.com/office/drawing/2014/main" val="450810175"/>
                    </a:ext>
                  </a:extLst>
                </a:gridCol>
              </a:tblGrid>
              <a:tr h="657080">
                <a:tc>
                  <a:txBody>
                    <a:bodyPr/>
                    <a:lstStyle/>
                    <a:p>
                      <a:pPr algn="ctr">
                        <a:lnSpc>
                          <a:spcPct val="107000"/>
                        </a:lnSpc>
                        <a:spcAft>
                          <a:spcPts val="800"/>
                        </a:spcAft>
                      </a:pPr>
                      <a:r>
                        <a:rPr lang="en-IN" sz="1900" b="1">
                          <a:effectLst/>
                          <a:latin typeface="Calibri" panose="020F0502020204030204" pitchFamily="34" charset="0"/>
                          <a:ea typeface="Calibri" panose="020F0502020204030204" pitchFamily="34" charset="0"/>
                          <a:cs typeface="Times New Roman" panose="02020603050405020304" pitchFamily="18" charset="0"/>
                        </a:rPr>
                        <a:t>Sno</a:t>
                      </a:r>
                    </a:p>
                  </a:txBody>
                  <a:tcPr marL="88340" marR="88340" marT="0" marB="0" anchor="ctr"/>
                </a:tc>
                <a:tc>
                  <a:txBody>
                    <a:bodyPr/>
                    <a:lstStyle/>
                    <a:p>
                      <a:pPr algn="ctr">
                        <a:lnSpc>
                          <a:spcPct val="107000"/>
                        </a:lnSpc>
                        <a:spcAft>
                          <a:spcPts val="800"/>
                        </a:spcAft>
                      </a:pPr>
                      <a:r>
                        <a:rPr lang="en-IN" sz="1900" b="1">
                          <a:effectLst/>
                          <a:latin typeface="Calibri" panose="020F0502020204030204" pitchFamily="34" charset="0"/>
                          <a:ea typeface="Calibri" panose="020F0502020204030204" pitchFamily="34" charset="0"/>
                          <a:cs typeface="Times New Roman" panose="02020603050405020304" pitchFamily="18" charset="0"/>
                        </a:rPr>
                        <a:t>Author</a:t>
                      </a:r>
                    </a:p>
                  </a:txBody>
                  <a:tcPr marL="88340" marR="88340" marT="0" marB="0" anchor="ctr"/>
                </a:tc>
                <a:tc>
                  <a:txBody>
                    <a:bodyPr/>
                    <a:lstStyle/>
                    <a:p>
                      <a:pPr algn="ctr">
                        <a:lnSpc>
                          <a:spcPct val="107000"/>
                        </a:lnSpc>
                        <a:spcAft>
                          <a:spcPts val="800"/>
                        </a:spcAft>
                      </a:pPr>
                      <a:r>
                        <a:rPr lang="en-IN" sz="1900" b="1" dirty="0">
                          <a:effectLst/>
                          <a:latin typeface="Calibri" panose="020F0502020204030204" pitchFamily="34" charset="0"/>
                          <a:ea typeface="Calibri" panose="020F0502020204030204" pitchFamily="34" charset="0"/>
                          <a:cs typeface="Times New Roman" panose="02020603050405020304" pitchFamily="18" charset="0"/>
                        </a:rPr>
                        <a:t>Title</a:t>
                      </a:r>
                    </a:p>
                  </a:txBody>
                  <a:tcPr marL="88340" marR="88340" marT="0" marB="0" anchor="ctr"/>
                </a:tc>
                <a:tc>
                  <a:txBody>
                    <a:bodyPr/>
                    <a:lstStyle/>
                    <a:p>
                      <a:pPr algn="ctr">
                        <a:lnSpc>
                          <a:spcPct val="107000"/>
                        </a:lnSpc>
                        <a:spcAft>
                          <a:spcPts val="800"/>
                        </a:spcAft>
                      </a:pPr>
                      <a:r>
                        <a:rPr lang="en-IN" sz="1900" b="1">
                          <a:effectLst/>
                          <a:latin typeface="Calibri" panose="020F0502020204030204" pitchFamily="34" charset="0"/>
                          <a:ea typeface="Calibri" panose="020F0502020204030204" pitchFamily="34" charset="0"/>
                          <a:cs typeface="Times New Roman" panose="02020603050405020304" pitchFamily="18" charset="0"/>
                        </a:rPr>
                        <a:t>Publishing</a:t>
                      </a:r>
                    </a:p>
                  </a:txBody>
                  <a:tcPr marL="88340" marR="88340" marT="0" marB="0" anchor="ctr"/>
                </a:tc>
                <a:tc>
                  <a:txBody>
                    <a:bodyPr/>
                    <a:lstStyle/>
                    <a:p>
                      <a:pPr algn="ctr">
                        <a:lnSpc>
                          <a:spcPct val="107000"/>
                        </a:lnSpc>
                        <a:spcAft>
                          <a:spcPts val="800"/>
                        </a:spcAft>
                      </a:pPr>
                      <a:r>
                        <a:rPr lang="en-IN" sz="1900" b="1">
                          <a:effectLst/>
                          <a:latin typeface="Calibri" panose="020F0502020204030204" pitchFamily="34" charset="0"/>
                          <a:ea typeface="Calibri" panose="020F0502020204030204" pitchFamily="34" charset="0"/>
                          <a:cs typeface="Times New Roman" panose="02020603050405020304" pitchFamily="18" charset="0"/>
                        </a:rPr>
                        <a:t>Techniques and datasets</a:t>
                      </a:r>
                    </a:p>
                  </a:txBody>
                  <a:tcPr marL="88340" marR="88340" marT="0" marB="0" anchor="ctr"/>
                </a:tc>
                <a:tc>
                  <a:txBody>
                    <a:bodyPr/>
                    <a:lstStyle/>
                    <a:p>
                      <a:pPr algn="ctr">
                        <a:lnSpc>
                          <a:spcPct val="107000"/>
                        </a:lnSpc>
                        <a:spcAft>
                          <a:spcPts val="800"/>
                        </a:spcAft>
                      </a:pPr>
                      <a:r>
                        <a:rPr lang="en-IN" sz="1900" b="1">
                          <a:effectLst/>
                          <a:latin typeface="Calibri" panose="020F0502020204030204" pitchFamily="34" charset="0"/>
                          <a:ea typeface="Calibri" panose="020F0502020204030204" pitchFamily="34" charset="0"/>
                          <a:cs typeface="Times New Roman" panose="02020603050405020304" pitchFamily="18" charset="0"/>
                        </a:rPr>
                        <a:t>Pros</a:t>
                      </a:r>
                    </a:p>
                  </a:txBody>
                  <a:tcPr marL="88340" marR="88340" marT="0" marB="0" anchor="ctr"/>
                </a:tc>
                <a:tc>
                  <a:txBody>
                    <a:bodyPr/>
                    <a:lstStyle/>
                    <a:p>
                      <a:pPr algn="ctr">
                        <a:lnSpc>
                          <a:spcPct val="107000"/>
                        </a:lnSpc>
                        <a:spcAft>
                          <a:spcPts val="800"/>
                        </a:spcAft>
                      </a:pPr>
                      <a:r>
                        <a:rPr lang="en-IN" sz="1900" b="1">
                          <a:effectLst/>
                          <a:latin typeface="Calibri" panose="020F0502020204030204" pitchFamily="34" charset="0"/>
                          <a:ea typeface="Calibri" panose="020F0502020204030204" pitchFamily="34" charset="0"/>
                          <a:cs typeface="Times New Roman" panose="02020603050405020304" pitchFamily="18" charset="0"/>
                        </a:rPr>
                        <a:t>Cons</a:t>
                      </a:r>
                    </a:p>
                  </a:txBody>
                  <a:tcPr marL="88340" marR="88340" marT="0" marB="0" anchor="ctr"/>
                </a:tc>
                <a:extLst>
                  <a:ext uri="{0D108BD9-81ED-4DB2-BD59-A6C34878D82A}">
                    <a16:rowId xmlns:a16="http://schemas.microsoft.com/office/drawing/2014/main" val="2446269082"/>
                  </a:ext>
                </a:extLst>
              </a:tr>
              <a:tr h="1181106">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1.</a:t>
                      </a:r>
                    </a:p>
                  </a:txBody>
                  <a:tcPr marL="88340" marR="88340" marT="0" marB="0" anchor="ctr"/>
                </a:tc>
                <a:tc>
                  <a:txBody>
                    <a:bodyPr/>
                    <a:lstStyle/>
                    <a:p>
                      <a:pPr algn="just">
                        <a:lnSpc>
                          <a:spcPct val="107000"/>
                        </a:lnSpc>
                        <a:spcAft>
                          <a:spcPts val="800"/>
                        </a:spcAft>
                      </a:pPr>
                      <a:r>
                        <a:rPr lang="en-IN" sz="1400" b="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3"/>
                        </a:rPr>
                        <a:t>Rao hamza ali</a:t>
                      </a:r>
                      <a:r>
                        <a:rPr lang="en-IN" sz="1400" b="0" u="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IN" sz="1400" b="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4"/>
                        </a:rPr>
                        <a:t>gabriela pinto</a:t>
                      </a:r>
                      <a:r>
                        <a:rPr lang="en-IN" sz="1400" b="0" u="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IN" sz="1400" b="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5"/>
                        </a:rPr>
                        <a:t>evelyn lawrie</a:t>
                      </a:r>
                      <a:r>
                        <a:rPr lang="en-IN" sz="1400" b="0" u="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&amp; </a:t>
                      </a:r>
                      <a:r>
                        <a:rPr lang="en-IN" sz="1400" b="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6"/>
                        </a:rPr>
                        <a:t>erik J. Lin stead</a:t>
                      </a:r>
                      <a:r>
                        <a:rPr lang="en-IN" sz="1400" b="0" u="none">
                          <a:effectLst/>
                          <a:latin typeface="Calibri" panose="020F0502020204030204" pitchFamily="34" charset="0"/>
                          <a:ea typeface="Times New Roman" panose="02020603050405020304" pitchFamily="18" charset="0"/>
                          <a:cs typeface="Calibri" panose="020F0502020204030204" pitchFamily="34" charset="0"/>
                        </a:rPr>
                        <a:t> </a:t>
                      </a:r>
                      <a:endParaRPr lang="en-IN" sz="1400" b="0" u="none">
                        <a:effectLst/>
                        <a:latin typeface="Calibri" panose="020F0502020204030204" pitchFamily="34" charset="0"/>
                        <a:ea typeface="Calibri" panose="020F0502020204030204" pitchFamily="34" charset="0"/>
                        <a:cs typeface="Times New Roman" panose="02020603050405020304" pitchFamily="18" charset="0"/>
                      </a:endParaRPr>
                    </a:p>
                  </a:txBody>
                  <a:tcPr marL="88340" marR="88340" marT="0" marB="0" anchor="ctr"/>
                </a:tc>
                <a:tc>
                  <a:txBody>
                    <a:bodyPr/>
                    <a:lstStyle/>
                    <a:p>
                      <a:pPr algn="just">
                        <a:lnSpc>
                          <a:spcPct val="107000"/>
                        </a:lnSpc>
                        <a:spcAft>
                          <a:spcPts val="800"/>
                        </a:spcAft>
                      </a:pPr>
                      <a:r>
                        <a:rPr lang="en-IN" sz="1400" b="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large-scale sentiment analysis of tweets pertaining to the 2020 US presidential election</a:t>
                      </a:r>
                      <a:endParaRPr lang="en-IN" sz="1400" b="0">
                        <a:effectLst/>
                        <a:latin typeface="Calibri" panose="020F0502020204030204" pitchFamily="34" charset="0"/>
                        <a:ea typeface="Calibri" panose="020F0502020204030204" pitchFamily="34" charset="0"/>
                        <a:cs typeface="Times New Roman" panose="02020603050405020304" pitchFamily="18" charset="0"/>
                      </a:endParaRPr>
                    </a:p>
                  </a:txBody>
                  <a:tcPr marL="88340" marR="88340" marT="0" marB="0" anchor="ctr"/>
                </a:tc>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Calibri" panose="020F0502020204030204" pitchFamily="34" charset="0"/>
                        </a:rPr>
                        <a:t>Journal of big data</a:t>
                      </a:r>
                      <a:endParaRPr lang="en-IN" sz="1400" b="0">
                        <a:effectLst/>
                        <a:latin typeface="Calibri" panose="020F0502020204030204" pitchFamily="34" charset="0"/>
                        <a:ea typeface="Calibri" panose="020F0502020204030204" pitchFamily="34" charset="0"/>
                        <a:cs typeface="Times New Roman" panose="02020603050405020304" pitchFamily="18" charset="0"/>
                      </a:endParaRPr>
                    </a:p>
                  </a:txBody>
                  <a:tcPr marL="88340" marR="88340" marT="0" marB="0" anchor="ctr"/>
                </a:tc>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Calibri" panose="020F0502020204030204" pitchFamily="34" charset="0"/>
                        </a:rPr>
                        <a:t>Donald trump, trump, biden, joe biden, biden.</a:t>
                      </a:r>
                      <a:endParaRPr lang="en-IN" sz="1400" b="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b="0">
                          <a:effectLst/>
                          <a:latin typeface="Calibri" panose="020F0502020204030204" pitchFamily="34" charset="0"/>
                          <a:ea typeface="Calibri" panose="020F0502020204030204" pitchFamily="34" charset="0"/>
                          <a:cs typeface="Calibri" panose="020F0502020204030204" pitchFamily="34" charset="0"/>
                        </a:rPr>
                        <a:t>Vader model. </a:t>
                      </a:r>
                      <a:endParaRPr lang="en-IN" sz="1400" b="0">
                        <a:effectLst/>
                        <a:latin typeface="Calibri" panose="020F0502020204030204" pitchFamily="34" charset="0"/>
                        <a:ea typeface="Calibri" panose="020F0502020204030204" pitchFamily="34" charset="0"/>
                        <a:cs typeface="Times New Roman" panose="02020603050405020304" pitchFamily="18" charset="0"/>
                      </a:endParaRPr>
                    </a:p>
                  </a:txBody>
                  <a:tcPr marL="88340" marR="88340" marT="0" marB="0" anchor="ctr"/>
                </a:tc>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Analysis on all tweets for us 2020 elections between biden and trump.</a:t>
                      </a:r>
                    </a:p>
                  </a:txBody>
                  <a:tcPr marL="88340" marR="88340" marT="0" marB="0" anchor="ctr"/>
                </a:tc>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Sarcasm was not detected by this model which uses VADER. </a:t>
                      </a:r>
                    </a:p>
                  </a:txBody>
                  <a:tcPr marL="88340" marR="88340" marT="0" marB="0" anchor="ctr"/>
                </a:tc>
                <a:extLst>
                  <a:ext uri="{0D108BD9-81ED-4DB2-BD59-A6C34878D82A}">
                    <a16:rowId xmlns:a16="http://schemas.microsoft.com/office/drawing/2014/main" val="3069855560"/>
                  </a:ext>
                </a:extLst>
              </a:tr>
              <a:tr h="1638930">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2. </a:t>
                      </a:r>
                    </a:p>
                  </a:txBody>
                  <a:tcPr marL="88340" marR="88340" marT="0" marB="0" anchor="ctr"/>
                </a:tc>
                <a:tc>
                  <a:txBody>
                    <a:bodyPr/>
                    <a:lstStyle/>
                    <a:p>
                      <a:pPr algn="just">
                        <a:lnSpc>
                          <a:spcPct val="107000"/>
                        </a:lnSpc>
                        <a:spcAft>
                          <a:spcPts val="800"/>
                        </a:spcAft>
                      </a:pPr>
                      <a:r>
                        <a:rPr lang="en-IN" sz="1400" b="0" u="sng">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7"/>
                        </a:rPr>
                        <a:t>Ussama yaqub</a:t>
                      </a:r>
                      <a:r>
                        <a:rPr lang="en-IN" sz="1400" b="0" u="sng">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b="0" u="sng">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8"/>
                        </a:rPr>
                        <a:t>soon ae chun</a:t>
                      </a:r>
                      <a:r>
                        <a:rPr lang="en-IN" sz="1400" b="0" u="sng">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b="0" u="sng">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9"/>
                        </a:rPr>
                        <a:t>vijayalakshmi atluri</a:t>
                      </a:r>
                      <a:r>
                        <a:rPr lang="en-IN" sz="1400" b="0" u="sng">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IN" sz="1400" b="0" u="sng" spc="-50">
                          <a:solidFill>
                            <a:srgbClr val="000000"/>
                          </a:solidFill>
                          <a:effectLst/>
                          <a:latin typeface="Calibri" panose="020F0502020204030204" pitchFamily="34" charset="0"/>
                          <a:ea typeface="Calibri" panose="020F0502020204030204" pitchFamily="34" charset="0"/>
                          <a:cs typeface="Calibri" panose="020F0502020204030204" pitchFamily="34" charset="0"/>
                        </a:rPr>
                        <a:t> jaideep vaidya</a:t>
                      </a:r>
                      <a:endParaRPr lang="en-IN" sz="1400" b="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 </a:t>
                      </a:r>
                    </a:p>
                  </a:txBody>
                  <a:tcPr marL="88340" marR="88340" marT="0" marB="0" anchor="ctr"/>
                </a:tc>
                <a:tc>
                  <a:txBody>
                    <a:bodyPr/>
                    <a:lstStyle/>
                    <a:p>
                      <a:pPr algn="just">
                        <a:lnSpc>
                          <a:spcPct val="107000"/>
                        </a:lnSpc>
                        <a:spcBef>
                          <a:spcPts val="1200"/>
                        </a:spcBef>
                      </a:pPr>
                      <a:r>
                        <a:rPr lang="en-IN" sz="1400" b="0" kern="0">
                          <a:solidFill>
                            <a:srgbClr val="111111"/>
                          </a:solidFill>
                          <a:effectLst/>
                          <a:latin typeface="Calibri" panose="020F0502020204030204" pitchFamily="34" charset="0"/>
                          <a:ea typeface="Times New Roman" panose="02020603050405020304" pitchFamily="18" charset="0"/>
                          <a:cs typeface="Times New Roman" panose="02020603050405020304" pitchFamily="18" charset="0"/>
                        </a:rPr>
                        <a:t>Sentiment based analysis of tweets during the US presidential elections</a:t>
                      </a:r>
                      <a:endParaRPr lang="en-IN" sz="1400" b="0" kern="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IN" sz="1400" b="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IN" sz="1400" b="0">
                        <a:effectLst/>
                        <a:latin typeface="Calibri" panose="020F0502020204030204" pitchFamily="34" charset="0"/>
                        <a:ea typeface="Calibri" panose="020F0502020204030204" pitchFamily="34" charset="0"/>
                        <a:cs typeface="Times New Roman" panose="02020603050405020304" pitchFamily="18" charset="0"/>
                      </a:endParaRPr>
                    </a:p>
                  </a:txBody>
                  <a:tcPr marL="88340" marR="88340" marT="0" marB="0" anchor="ctr"/>
                </a:tc>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Research gate</a:t>
                      </a:r>
                    </a:p>
                  </a:txBody>
                  <a:tcPr marL="88340" marR="88340" marT="0" marB="0" anchor="ctr"/>
                </a:tc>
                <a:tc>
                  <a:txBody>
                    <a:bodyPr/>
                    <a:lstStyle/>
                    <a:p>
                      <a:pPr algn="just">
                        <a:lnSpc>
                          <a:spcPct val="107000"/>
                        </a:lnSpc>
                        <a:spcAft>
                          <a:spcPts val="800"/>
                        </a:spcAft>
                      </a:pPr>
                      <a:r>
                        <a:rPr lang="en-IN" sz="1400" b="0" spc="5">
                          <a:solidFill>
                            <a:srgbClr val="000000"/>
                          </a:solidFill>
                          <a:effectLst/>
                          <a:latin typeface="Calibri" panose="020F0502020204030204" pitchFamily="34" charset="0"/>
                          <a:ea typeface="Calibri" panose="020F0502020204030204" pitchFamily="34" charset="0"/>
                          <a:cs typeface="Calibri" panose="020F0502020204030204" pitchFamily="34" charset="0"/>
                        </a:rPr>
                        <a:t>Sentiment analysis, </a:t>
                      </a:r>
                      <a:r>
                        <a:rPr lang="en-IN" sz="14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social media,</a:t>
                      </a:r>
                      <a:r>
                        <a:rPr lang="en-IN" sz="1400" b="0" spc="45">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behaviour analysis</a:t>
                      </a:r>
                      <a:r>
                        <a:rPr lang="en-IN" sz="14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elections.</a:t>
                      </a:r>
                      <a:endParaRPr lang="en-IN" sz="1400" b="0">
                        <a:effectLst/>
                        <a:latin typeface="Calibri" panose="020F0502020204030204" pitchFamily="34" charset="0"/>
                        <a:ea typeface="Calibri" panose="020F0502020204030204" pitchFamily="34" charset="0"/>
                        <a:cs typeface="Times New Roman" panose="02020603050405020304" pitchFamily="18" charset="0"/>
                      </a:endParaRPr>
                    </a:p>
                  </a:txBody>
                  <a:tcPr marL="88340" marR="88340" marT="0" marB="0" anchor="ctr"/>
                </a:tc>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Analysed approximately 3 million twitter messages associated with US presidential elections of 2016.</a:t>
                      </a:r>
                    </a:p>
                  </a:txBody>
                  <a:tcPr marL="88340" marR="88340" marT="0" marB="0" anchor="ctr"/>
                </a:tc>
                <a:tc>
                  <a:txBody>
                    <a:bodyPr/>
                    <a:lstStyle/>
                    <a:p>
                      <a:pPr algn="just">
                        <a:lnSpc>
                          <a:spcPct val="107000"/>
                        </a:lnSpc>
                        <a:spcAft>
                          <a:spcPts val="800"/>
                        </a:spcAft>
                      </a:pPr>
                      <a:r>
                        <a:rPr lang="en-IN" sz="1400" b="0" dirty="0">
                          <a:effectLst/>
                          <a:latin typeface="Calibri" panose="020F0502020204030204" pitchFamily="34" charset="0"/>
                          <a:ea typeface="Calibri" panose="020F0502020204030204" pitchFamily="34" charset="0"/>
                          <a:cs typeface="Times New Roman" panose="02020603050405020304" pitchFamily="18" charset="0"/>
                        </a:rPr>
                        <a:t>Some tweets were accurate while some were hard to analyse. </a:t>
                      </a:r>
                    </a:p>
                    <a:p>
                      <a:pPr algn="just">
                        <a:lnSpc>
                          <a:spcPct val="107000"/>
                        </a:lnSpc>
                        <a:spcAft>
                          <a:spcPts val="800"/>
                        </a:spcAft>
                      </a:pPr>
                      <a:r>
                        <a:rPr lang="en-IN" sz="1400" b="0" dirty="0">
                          <a:effectLst/>
                          <a:latin typeface="Calibri" panose="020F0502020204030204" pitchFamily="34" charset="0"/>
                          <a:ea typeface="Calibri" panose="020F0502020204030204" pitchFamily="34" charset="0"/>
                          <a:cs typeface="Times New Roman" panose="02020603050405020304" pitchFamily="18" charset="0"/>
                        </a:rPr>
                        <a:t> </a:t>
                      </a:r>
                    </a:p>
                  </a:txBody>
                  <a:tcPr marL="88340" marR="88340" marT="0" marB="0" anchor="ctr"/>
                </a:tc>
                <a:extLst>
                  <a:ext uri="{0D108BD9-81ED-4DB2-BD59-A6C34878D82A}">
                    <a16:rowId xmlns:a16="http://schemas.microsoft.com/office/drawing/2014/main" val="1979563839"/>
                  </a:ext>
                </a:extLst>
              </a:tr>
            </a:tbl>
          </a:graphicData>
        </a:graphic>
      </p:graphicFrame>
      <p:sp>
        <p:nvSpPr>
          <p:cNvPr id="3" name="Date Placeholder 2">
            <a:extLst>
              <a:ext uri="{FF2B5EF4-FFF2-40B4-BE49-F238E27FC236}">
                <a16:creationId xmlns:a16="http://schemas.microsoft.com/office/drawing/2014/main" id="{486F5C1A-6430-089E-D209-C324427B38A4}"/>
              </a:ext>
            </a:extLst>
          </p:cNvPr>
          <p:cNvSpPr>
            <a:spLocks noGrp="1"/>
          </p:cNvSpPr>
          <p:nvPr>
            <p:ph type="dt" sz="half" idx="10"/>
          </p:nvPr>
        </p:nvSpPr>
        <p:spPr/>
        <p:txBody>
          <a:bodyPr/>
          <a:lstStyle/>
          <a:p>
            <a:fld id="{8ACC9FB4-4003-40E9-B231-FFFEF6E144C0}" type="datetime1">
              <a:rPr lang="en-IN" smtClean="0"/>
              <a:t>27-09-2022</a:t>
            </a:fld>
            <a:endParaRPr lang="en-IN"/>
          </a:p>
        </p:txBody>
      </p:sp>
      <p:sp>
        <p:nvSpPr>
          <p:cNvPr id="5" name="Footer Placeholder 4">
            <a:extLst>
              <a:ext uri="{FF2B5EF4-FFF2-40B4-BE49-F238E27FC236}">
                <a16:creationId xmlns:a16="http://schemas.microsoft.com/office/drawing/2014/main" id="{642DB17A-30A5-F53A-D1A2-D2D70C6465C2}"/>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D1FFD648-DA9E-1491-F10E-000310E3F3C6}"/>
              </a:ext>
            </a:extLst>
          </p:cNvPr>
          <p:cNvSpPr>
            <a:spLocks noGrp="1"/>
          </p:cNvSpPr>
          <p:nvPr>
            <p:ph type="sldNum" sz="quarter" idx="12"/>
          </p:nvPr>
        </p:nvSpPr>
        <p:spPr/>
        <p:txBody>
          <a:bodyPr/>
          <a:lstStyle/>
          <a:p>
            <a:fld id="{9A4ADEAC-79D2-4F15-BC63-08A976F8C898}" type="slidenum">
              <a:rPr lang="en-IN" smtClean="0"/>
              <a:t>4</a:t>
            </a:fld>
            <a:endParaRPr lang="en-IN"/>
          </a:p>
        </p:txBody>
      </p:sp>
      <p:sp>
        <p:nvSpPr>
          <p:cNvPr id="9" name="Rectangle 8">
            <a:extLst>
              <a:ext uri="{FF2B5EF4-FFF2-40B4-BE49-F238E27FC236}">
                <a16:creationId xmlns:a16="http://schemas.microsoft.com/office/drawing/2014/main" id="{FEF674C7-E9C8-858C-DBE4-0E60777B08A4}"/>
              </a:ext>
            </a:extLst>
          </p:cNvPr>
          <p:cNvSpPr/>
          <p:nvPr/>
        </p:nvSpPr>
        <p:spPr>
          <a:xfrm>
            <a:off x="0" y="6351143"/>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Date Placeholder 2">
            <a:extLst>
              <a:ext uri="{FF2B5EF4-FFF2-40B4-BE49-F238E27FC236}">
                <a16:creationId xmlns:a16="http://schemas.microsoft.com/office/drawing/2014/main" id="{C19804A6-669E-E888-FD21-096FCA3FD083}"/>
              </a:ext>
            </a:extLst>
          </p:cNvPr>
          <p:cNvSpPr txBox="1">
            <a:spLocks/>
          </p:cNvSpPr>
          <p:nvPr/>
        </p:nvSpPr>
        <p:spPr>
          <a:xfrm>
            <a:off x="838201" y="635114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1" name="Footer Placeholder 4">
            <a:extLst>
              <a:ext uri="{FF2B5EF4-FFF2-40B4-BE49-F238E27FC236}">
                <a16:creationId xmlns:a16="http://schemas.microsoft.com/office/drawing/2014/main" id="{F1DC3F70-496D-D321-C08C-1608621A0FF7}"/>
              </a:ext>
            </a:extLst>
          </p:cNvPr>
          <p:cNvSpPr txBox="1">
            <a:spLocks/>
          </p:cNvSpPr>
          <p:nvPr/>
        </p:nvSpPr>
        <p:spPr>
          <a:xfrm>
            <a:off x="4038601" y="635114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2" name="Slide Number Placeholder 5">
            <a:extLst>
              <a:ext uri="{FF2B5EF4-FFF2-40B4-BE49-F238E27FC236}">
                <a16:creationId xmlns:a16="http://schemas.microsoft.com/office/drawing/2014/main" id="{9CE02259-2795-AD29-04A4-066496F3DED1}"/>
              </a:ext>
            </a:extLst>
          </p:cNvPr>
          <p:cNvSpPr txBox="1">
            <a:spLocks/>
          </p:cNvSpPr>
          <p:nvPr/>
        </p:nvSpPr>
        <p:spPr>
          <a:xfrm>
            <a:off x="8610601" y="635114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4</a:t>
            </a:fld>
            <a:endParaRPr lang="en-IN" dirty="0">
              <a:solidFill>
                <a:schemeClr val="bg1"/>
              </a:solidFill>
            </a:endParaRPr>
          </a:p>
        </p:txBody>
      </p:sp>
    </p:spTree>
    <p:extLst>
      <p:ext uri="{BB962C8B-B14F-4D97-AF65-F5344CB8AC3E}">
        <p14:creationId xmlns:p14="http://schemas.microsoft.com/office/powerpoint/2010/main" val="1308105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682DD-EAA8-0684-03EF-868B78A74992}"/>
              </a:ext>
            </a:extLst>
          </p:cNvPr>
          <p:cNvSpPr>
            <a:spLocks noGrp="1"/>
          </p:cNvSpPr>
          <p:nvPr>
            <p:ph type="title"/>
          </p:nvPr>
        </p:nvSpPr>
        <p:spPr>
          <a:xfrm>
            <a:off x="841248" y="256032"/>
            <a:ext cx="10506456" cy="1014984"/>
          </a:xfrm>
        </p:spPr>
        <p:txBody>
          <a:bodyPr anchor="b">
            <a:normAutofit/>
          </a:bodyPr>
          <a:lstStyle/>
          <a:p>
            <a:r>
              <a:rPr lang="en-IN"/>
              <a:t>LITERATURE SURVEY</a:t>
            </a:r>
          </a:p>
        </p:txBody>
      </p:sp>
      <p:sp>
        <p:nvSpPr>
          <p:cNvPr id="25"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2" descr="Faculties - Best Private University in Telangana &amp; Andhra Pradesh | KLH">
            <a:extLst>
              <a:ext uri="{FF2B5EF4-FFF2-40B4-BE49-F238E27FC236}">
                <a16:creationId xmlns:a16="http://schemas.microsoft.com/office/drawing/2014/main" id="{92C59BAB-77CD-2A14-BDCE-5CC3422A0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7">
            <a:extLst>
              <a:ext uri="{FF2B5EF4-FFF2-40B4-BE49-F238E27FC236}">
                <a16:creationId xmlns:a16="http://schemas.microsoft.com/office/drawing/2014/main" id="{FC25F351-5CEA-026C-A59B-3A2D814CDDAD}"/>
              </a:ext>
            </a:extLst>
          </p:cNvPr>
          <p:cNvGraphicFramePr>
            <a:graphicFrameLocks noGrp="1"/>
          </p:cNvGraphicFramePr>
          <p:nvPr>
            <p:ph idx="1"/>
            <p:extLst>
              <p:ext uri="{D42A27DB-BD31-4B8C-83A1-F6EECF244321}">
                <p14:modId xmlns:p14="http://schemas.microsoft.com/office/powerpoint/2010/main" val="482051730"/>
              </p:ext>
            </p:extLst>
          </p:nvPr>
        </p:nvGraphicFramePr>
        <p:xfrm>
          <a:off x="838200" y="2092114"/>
          <a:ext cx="10515603" cy="4041760"/>
        </p:xfrm>
        <a:graphic>
          <a:graphicData uri="http://schemas.openxmlformats.org/drawingml/2006/table">
            <a:tbl>
              <a:tblPr firstRow="1" bandRow="1">
                <a:tableStyleId>{5C22544A-7EE6-4342-B048-85BDC9FD1C3A}</a:tableStyleId>
              </a:tblPr>
              <a:tblGrid>
                <a:gridCol w="586850">
                  <a:extLst>
                    <a:ext uri="{9D8B030D-6E8A-4147-A177-3AD203B41FA5}">
                      <a16:colId xmlns:a16="http://schemas.microsoft.com/office/drawing/2014/main" val="2057779371"/>
                    </a:ext>
                  </a:extLst>
                </a:gridCol>
                <a:gridCol w="1338666">
                  <a:extLst>
                    <a:ext uri="{9D8B030D-6E8A-4147-A177-3AD203B41FA5}">
                      <a16:colId xmlns:a16="http://schemas.microsoft.com/office/drawing/2014/main" val="693990921"/>
                    </a:ext>
                  </a:extLst>
                </a:gridCol>
                <a:gridCol w="1300623">
                  <a:extLst>
                    <a:ext uri="{9D8B030D-6E8A-4147-A177-3AD203B41FA5}">
                      <a16:colId xmlns:a16="http://schemas.microsoft.com/office/drawing/2014/main" val="31128141"/>
                    </a:ext>
                  </a:extLst>
                </a:gridCol>
                <a:gridCol w="1177434">
                  <a:extLst>
                    <a:ext uri="{9D8B030D-6E8A-4147-A177-3AD203B41FA5}">
                      <a16:colId xmlns:a16="http://schemas.microsoft.com/office/drawing/2014/main" val="3846249198"/>
                    </a:ext>
                  </a:extLst>
                </a:gridCol>
                <a:gridCol w="1289753">
                  <a:extLst>
                    <a:ext uri="{9D8B030D-6E8A-4147-A177-3AD203B41FA5}">
                      <a16:colId xmlns:a16="http://schemas.microsoft.com/office/drawing/2014/main" val="4276871969"/>
                    </a:ext>
                  </a:extLst>
                </a:gridCol>
                <a:gridCol w="3503538">
                  <a:extLst>
                    <a:ext uri="{9D8B030D-6E8A-4147-A177-3AD203B41FA5}">
                      <a16:colId xmlns:a16="http://schemas.microsoft.com/office/drawing/2014/main" val="2610991267"/>
                    </a:ext>
                  </a:extLst>
                </a:gridCol>
                <a:gridCol w="1318739">
                  <a:extLst>
                    <a:ext uri="{9D8B030D-6E8A-4147-A177-3AD203B41FA5}">
                      <a16:colId xmlns:a16="http://schemas.microsoft.com/office/drawing/2014/main" val="450810175"/>
                    </a:ext>
                  </a:extLst>
                </a:gridCol>
              </a:tblGrid>
              <a:tr h="587614">
                <a:tc>
                  <a:txBody>
                    <a:bodyPr/>
                    <a:lstStyle/>
                    <a:p>
                      <a:pPr algn="ctr">
                        <a:lnSpc>
                          <a:spcPct val="107000"/>
                        </a:lnSpc>
                        <a:spcAft>
                          <a:spcPts val="800"/>
                        </a:spcAft>
                      </a:pPr>
                      <a:r>
                        <a:rPr lang="en-IN" sz="1700" b="1">
                          <a:effectLst/>
                          <a:latin typeface="Calibri" panose="020F0502020204030204" pitchFamily="34" charset="0"/>
                          <a:ea typeface="Calibri" panose="020F0502020204030204" pitchFamily="34" charset="0"/>
                          <a:cs typeface="Times New Roman" panose="02020603050405020304" pitchFamily="18" charset="0"/>
                        </a:rPr>
                        <a:t>Sno</a:t>
                      </a:r>
                      <a:endParaRPr lang="en-IN" sz="170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ctr">
                        <a:lnSpc>
                          <a:spcPct val="107000"/>
                        </a:lnSpc>
                        <a:spcAft>
                          <a:spcPts val="800"/>
                        </a:spcAft>
                      </a:pPr>
                      <a:r>
                        <a:rPr lang="en-IN" sz="1700" b="1">
                          <a:effectLst/>
                          <a:latin typeface="Calibri" panose="020F0502020204030204" pitchFamily="34" charset="0"/>
                          <a:ea typeface="Calibri" panose="020F0502020204030204" pitchFamily="34" charset="0"/>
                          <a:cs typeface="Times New Roman" panose="02020603050405020304" pitchFamily="18" charset="0"/>
                        </a:rPr>
                        <a:t>Author</a:t>
                      </a:r>
                      <a:endParaRPr lang="en-IN" sz="170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ctr">
                        <a:lnSpc>
                          <a:spcPct val="107000"/>
                        </a:lnSpc>
                        <a:spcAft>
                          <a:spcPts val="800"/>
                        </a:spcAft>
                      </a:pPr>
                      <a:r>
                        <a:rPr lang="en-IN" sz="1700" b="1">
                          <a:effectLst/>
                          <a:latin typeface="Calibri" panose="020F0502020204030204" pitchFamily="34" charset="0"/>
                          <a:ea typeface="Calibri" panose="020F0502020204030204" pitchFamily="34" charset="0"/>
                          <a:cs typeface="Times New Roman" panose="02020603050405020304" pitchFamily="18" charset="0"/>
                        </a:rPr>
                        <a:t>Title</a:t>
                      </a:r>
                      <a:endParaRPr lang="en-IN" sz="170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ctr">
                        <a:lnSpc>
                          <a:spcPct val="107000"/>
                        </a:lnSpc>
                        <a:spcAft>
                          <a:spcPts val="800"/>
                        </a:spcAft>
                      </a:pPr>
                      <a:r>
                        <a:rPr lang="en-IN" sz="1700" b="1">
                          <a:effectLst/>
                          <a:latin typeface="Calibri" panose="020F0502020204030204" pitchFamily="34" charset="0"/>
                          <a:ea typeface="Calibri" panose="020F0502020204030204" pitchFamily="34" charset="0"/>
                          <a:cs typeface="Times New Roman" panose="02020603050405020304" pitchFamily="18" charset="0"/>
                        </a:rPr>
                        <a:t>Publishing</a:t>
                      </a:r>
                      <a:endParaRPr lang="en-IN" sz="170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ctr">
                        <a:lnSpc>
                          <a:spcPct val="107000"/>
                        </a:lnSpc>
                        <a:spcAft>
                          <a:spcPts val="800"/>
                        </a:spcAft>
                      </a:pPr>
                      <a:r>
                        <a:rPr lang="en-IN" sz="1700" b="1">
                          <a:effectLst/>
                          <a:latin typeface="Calibri" panose="020F0502020204030204" pitchFamily="34" charset="0"/>
                          <a:ea typeface="Calibri" panose="020F0502020204030204" pitchFamily="34" charset="0"/>
                          <a:cs typeface="Times New Roman" panose="02020603050405020304" pitchFamily="18" charset="0"/>
                        </a:rPr>
                        <a:t>Techniques and datasets</a:t>
                      </a:r>
                      <a:endParaRPr lang="en-IN" sz="170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ctr">
                        <a:lnSpc>
                          <a:spcPct val="107000"/>
                        </a:lnSpc>
                        <a:spcAft>
                          <a:spcPts val="800"/>
                        </a:spcAft>
                      </a:pPr>
                      <a:r>
                        <a:rPr lang="en-IN" sz="1700" b="1">
                          <a:effectLst/>
                          <a:latin typeface="Calibri" panose="020F0502020204030204" pitchFamily="34" charset="0"/>
                          <a:ea typeface="Calibri" panose="020F0502020204030204" pitchFamily="34" charset="0"/>
                          <a:cs typeface="Times New Roman" panose="02020603050405020304" pitchFamily="18" charset="0"/>
                        </a:rPr>
                        <a:t>Pros</a:t>
                      </a:r>
                      <a:endParaRPr lang="en-IN" sz="170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ctr">
                        <a:lnSpc>
                          <a:spcPct val="107000"/>
                        </a:lnSpc>
                        <a:spcAft>
                          <a:spcPts val="800"/>
                        </a:spcAft>
                      </a:pPr>
                      <a:r>
                        <a:rPr lang="en-IN" sz="1700" b="1">
                          <a:effectLst/>
                          <a:latin typeface="Calibri" panose="020F0502020204030204" pitchFamily="34" charset="0"/>
                          <a:ea typeface="Calibri" panose="020F0502020204030204" pitchFamily="34" charset="0"/>
                          <a:cs typeface="Times New Roman" panose="02020603050405020304" pitchFamily="18" charset="0"/>
                        </a:rPr>
                        <a:t>Cons</a:t>
                      </a:r>
                      <a:endParaRPr lang="en-IN" sz="170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extLst>
                  <a:ext uri="{0D108BD9-81ED-4DB2-BD59-A6C34878D82A}">
                    <a16:rowId xmlns:a16="http://schemas.microsoft.com/office/drawing/2014/main" val="2446269082"/>
                  </a:ext>
                </a:extLst>
              </a:tr>
              <a:tr h="1767840">
                <a:tc>
                  <a:txBody>
                    <a:bodyPr/>
                    <a:lstStyle/>
                    <a:p>
                      <a:pPr algn="just">
                        <a:lnSpc>
                          <a:spcPct val="107000"/>
                        </a:lnSpc>
                        <a:spcAft>
                          <a:spcPts val="800"/>
                        </a:spcAft>
                      </a:pPr>
                      <a:r>
                        <a:rPr lang="en-IN" sz="1300" b="0">
                          <a:effectLst/>
                          <a:latin typeface="Calibri" panose="020F0502020204030204" pitchFamily="34" charset="0"/>
                          <a:ea typeface="Calibri" panose="020F0502020204030204" pitchFamily="34" charset="0"/>
                          <a:cs typeface="Times New Roman" panose="02020603050405020304" pitchFamily="18" charset="0"/>
                        </a:rPr>
                        <a:t>3.</a:t>
                      </a:r>
                    </a:p>
                  </a:txBody>
                  <a:tcPr marL="61357" marR="61357" marT="0" marB="0" anchor="ctr"/>
                </a:tc>
                <a:tc>
                  <a:txBody>
                    <a:bodyPr/>
                    <a:lstStyle/>
                    <a:p>
                      <a:pPr algn="just">
                        <a:lnSpc>
                          <a:spcPct val="107000"/>
                        </a:lnSpc>
                        <a:spcAft>
                          <a:spcPts val="800"/>
                        </a:spcAft>
                      </a:pPr>
                      <a:r>
                        <a:rPr lang="en-IN" sz="1300" b="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Manch hui, devlikamov vlad, harikrishna C. </a:t>
                      </a:r>
                      <a:endParaRPr lang="en-IN" sz="1300" b="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just">
                        <a:lnSpc>
                          <a:spcPct val="107000"/>
                        </a:lnSpc>
                        <a:spcBef>
                          <a:spcPts val="1200"/>
                        </a:spcBef>
                      </a:pPr>
                      <a:r>
                        <a:rPr lang="en-IN" sz="1300" b="0" kern="0" dirty="0">
                          <a:solidFill>
                            <a:srgbClr val="111111"/>
                          </a:solidFill>
                          <a:effectLst/>
                          <a:latin typeface="Calibri" panose="020F0502020204030204" pitchFamily="34" charset="0"/>
                          <a:ea typeface="Times New Roman" panose="02020603050405020304" pitchFamily="18" charset="0"/>
                          <a:cs typeface="Times New Roman" panose="02020603050405020304" pitchFamily="18" charset="0"/>
                        </a:rPr>
                        <a:t>Sentiment analysis on US election 2020 tweets. </a:t>
                      </a:r>
                      <a:endParaRPr lang="en-IN" sz="1300" b="0" kern="0"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1357" marR="61357" marT="0" marB="0" anchor="ctr"/>
                </a:tc>
                <a:tc>
                  <a:txBody>
                    <a:bodyPr/>
                    <a:lstStyle/>
                    <a:p>
                      <a:pPr algn="just">
                        <a:lnSpc>
                          <a:spcPct val="107000"/>
                        </a:lnSpc>
                        <a:spcAft>
                          <a:spcPts val="800"/>
                        </a:spcAft>
                      </a:pPr>
                      <a:r>
                        <a:rPr lang="en-IN" sz="1300" b="0">
                          <a:effectLst/>
                          <a:latin typeface="Calibri" panose="020F0502020204030204" pitchFamily="34" charset="0"/>
                          <a:ea typeface="Calibri" panose="020F0502020204030204" pitchFamily="34" charset="0"/>
                          <a:cs typeface="Times New Roman" panose="02020603050405020304" pitchFamily="18" charset="0"/>
                        </a:rPr>
                        <a:t>Kaggle</a:t>
                      </a:r>
                    </a:p>
                  </a:txBody>
                  <a:tcPr marL="61357" marR="61357" marT="0" marB="0" anchor="ctr"/>
                </a:tc>
                <a:tc>
                  <a:txBody>
                    <a:bodyPr/>
                    <a:lstStyle/>
                    <a:p>
                      <a:pPr algn="just">
                        <a:lnSpc>
                          <a:spcPct val="107000"/>
                        </a:lnSpc>
                        <a:spcAft>
                          <a:spcPts val="800"/>
                        </a:spcAft>
                      </a:pPr>
                      <a:r>
                        <a:rPr lang="en-IN" sz="1300" b="0" spc="5">
                          <a:solidFill>
                            <a:srgbClr val="000000"/>
                          </a:solidFill>
                          <a:effectLst/>
                          <a:latin typeface="Calibri" panose="020F0502020204030204" pitchFamily="34" charset="0"/>
                          <a:ea typeface="Calibri" panose="020F0502020204030204" pitchFamily="34" charset="0"/>
                          <a:cs typeface="Calibri" panose="020F0502020204030204" pitchFamily="34" charset="0"/>
                        </a:rPr>
                        <a:t>Sentiment analysis, </a:t>
                      </a:r>
                      <a:r>
                        <a:rPr lang="en-IN" sz="13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social media,</a:t>
                      </a:r>
                      <a:r>
                        <a:rPr lang="en-IN" sz="1300" b="0" spc="45">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3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behaviour analysis</a:t>
                      </a:r>
                      <a:r>
                        <a:rPr lang="en-IN" sz="13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3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elections.</a:t>
                      </a:r>
                      <a:endParaRPr lang="en-IN" sz="1300" b="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just">
                        <a:lnSpc>
                          <a:spcPct val="107000"/>
                        </a:lnSpc>
                        <a:spcAft>
                          <a:spcPts val="800"/>
                        </a:spcAft>
                      </a:pPr>
                      <a:r>
                        <a:rPr lang="en-IN" sz="1300" b="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Tweets collected, using the twitter API </a:t>
                      </a:r>
                      <a:r>
                        <a:rPr lang="en-IN" sz="1300" b="0" i="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statuses_lookup</a:t>
                      </a:r>
                      <a:r>
                        <a:rPr lang="en-IN" sz="1300" b="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and </a:t>
                      </a:r>
                      <a:r>
                        <a:rPr lang="en-IN" sz="1300" b="0" i="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snsscrape</a:t>
                      </a:r>
                      <a:r>
                        <a:rPr lang="en-IN" sz="1300" b="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for keywords, with the original intention to try to update this dataset daily so that the timeframe will eventually cover 15.10.2020 and 04.11.2020</a:t>
                      </a:r>
                      <a:endParaRPr lang="en-IN" sz="1300" b="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just"/>
                      <a:r>
                        <a:rPr lang="en-IN" sz="1300" b="0" kern="1200">
                          <a:solidFill>
                            <a:schemeClr val="dk1"/>
                          </a:solidFill>
                          <a:effectLst/>
                          <a:latin typeface="+mn-lt"/>
                          <a:ea typeface="+mn-ea"/>
                          <a:cs typeface="+mn-cs"/>
                        </a:rPr>
                        <a:t>The dataset has a lot of messy data  as some of  the attributes don’t get converted into needy ones.</a:t>
                      </a:r>
                    </a:p>
                    <a:p>
                      <a:pPr algn="just"/>
                      <a:r>
                        <a:rPr lang="en-IN" sz="1300" b="0" kern="1200">
                          <a:solidFill>
                            <a:schemeClr val="dk1"/>
                          </a:solidFill>
                          <a:effectLst/>
                          <a:latin typeface="+mn-lt"/>
                          <a:ea typeface="+mn-ea"/>
                          <a:cs typeface="+mn-cs"/>
                        </a:rPr>
                        <a:t> </a:t>
                      </a:r>
                    </a:p>
                    <a:p>
                      <a:pPr marL="914400" indent="-914400" algn="just">
                        <a:lnSpc>
                          <a:spcPct val="107000"/>
                        </a:lnSpc>
                        <a:spcAft>
                          <a:spcPts val="800"/>
                        </a:spcAft>
                      </a:pPr>
                      <a:endParaRPr lang="en-IN" sz="1300" b="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extLst>
                  <a:ext uri="{0D108BD9-81ED-4DB2-BD59-A6C34878D82A}">
                    <a16:rowId xmlns:a16="http://schemas.microsoft.com/office/drawing/2014/main" val="3069855560"/>
                  </a:ext>
                </a:extLst>
              </a:tr>
              <a:tr h="1670376">
                <a:tc>
                  <a:txBody>
                    <a:bodyPr/>
                    <a:lstStyle/>
                    <a:p>
                      <a:pPr algn="just">
                        <a:lnSpc>
                          <a:spcPct val="107000"/>
                        </a:lnSpc>
                        <a:spcAft>
                          <a:spcPts val="800"/>
                        </a:spcAft>
                      </a:pPr>
                      <a:r>
                        <a:rPr lang="en-IN" sz="1300" b="0">
                          <a:effectLst/>
                          <a:latin typeface="Calibri" panose="020F0502020204030204" pitchFamily="34" charset="0"/>
                          <a:ea typeface="Calibri" panose="020F0502020204030204" pitchFamily="34" charset="0"/>
                          <a:cs typeface="Times New Roman" panose="02020603050405020304" pitchFamily="18" charset="0"/>
                        </a:rPr>
                        <a:t>4. </a:t>
                      </a:r>
                    </a:p>
                  </a:txBody>
                  <a:tcPr marL="61357" marR="61357" marT="0" marB="0" anchor="ctr"/>
                </a:tc>
                <a:tc>
                  <a:txBody>
                    <a:bodyPr/>
                    <a:lstStyle/>
                    <a:p>
                      <a:pPr algn="just">
                        <a:lnSpc>
                          <a:spcPct val="107000"/>
                        </a:lnSpc>
                        <a:spcAft>
                          <a:spcPts val="800"/>
                        </a:spcAft>
                      </a:pPr>
                      <a:r>
                        <a:rPr lang="en-IN" sz="1300" b="0">
                          <a:effectLst/>
                          <a:latin typeface="Calibri" panose="020F0502020204030204" pitchFamily="34" charset="0"/>
                          <a:ea typeface="Calibri" panose="020F0502020204030204" pitchFamily="34" charset="0"/>
                          <a:cs typeface="Times New Roman" panose="02020603050405020304" pitchFamily="18" charset="0"/>
                        </a:rPr>
                        <a:t>Alexander shevtsov, maria oikonomidou, despoina antonakaki, polyvios pratikakis, sotiris ioannidis. </a:t>
                      </a:r>
                    </a:p>
                  </a:txBody>
                  <a:tcPr marL="61357" marR="61357" marT="0" marB="0" anchor="ctr"/>
                </a:tc>
                <a:tc>
                  <a:txBody>
                    <a:bodyPr/>
                    <a:lstStyle/>
                    <a:p>
                      <a:pPr algn="just">
                        <a:lnSpc>
                          <a:spcPct val="107000"/>
                        </a:lnSpc>
                        <a:spcBef>
                          <a:spcPts val="1200"/>
                        </a:spcBef>
                      </a:pPr>
                      <a:r>
                        <a:rPr lang="en-IN" sz="1300" b="0" ker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Analysis of twitter and youtube during uselections 2020</a:t>
                      </a:r>
                      <a:endParaRPr lang="en-IN" sz="1300" b="0" kern="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1357" marR="61357" marT="0" marB="0" anchor="ctr"/>
                </a:tc>
                <a:tc>
                  <a:txBody>
                    <a:bodyPr/>
                    <a:lstStyle/>
                    <a:p>
                      <a:pPr algn="just">
                        <a:lnSpc>
                          <a:spcPct val="107000"/>
                        </a:lnSpc>
                        <a:spcAft>
                          <a:spcPts val="800"/>
                        </a:spcAft>
                      </a:pPr>
                      <a:r>
                        <a:rPr lang="en-IN" sz="1300" b="0">
                          <a:effectLst/>
                          <a:latin typeface="Calibri" panose="020F0502020204030204" pitchFamily="34" charset="0"/>
                          <a:ea typeface="Calibri" panose="020F0502020204030204" pitchFamily="34" charset="0"/>
                          <a:cs typeface="Times New Roman" panose="02020603050405020304" pitchFamily="18" charset="0"/>
                        </a:rPr>
                        <a:t>Arxiv</a:t>
                      </a:r>
                    </a:p>
                  </a:txBody>
                  <a:tcPr marL="61357" marR="61357" marT="0" marB="0" anchor="ctr"/>
                </a:tc>
                <a:tc>
                  <a:txBody>
                    <a:bodyPr/>
                    <a:lstStyle/>
                    <a:p>
                      <a:pPr algn="just">
                        <a:lnSpc>
                          <a:spcPct val="107000"/>
                        </a:lnSpc>
                        <a:spcAft>
                          <a:spcPts val="800"/>
                        </a:spcAft>
                      </a:pPr>
                      <a:r>
                        <a:rPr lang="en-IN" sz="1300" b="0">
                          <a:effectLst/>
                          <a:latin typeface="Calibri" panose="020F0502020204030204" pitchFamily="34" charset="0"/>
                          <a:ea typeface="Calibri" panose="020F0502020204030204" pitchFamily="34" charset="0"/>
                          <a:cs typeface="Times New Roman" panose="02020603050405020304" pitchFamily="18" charset="0"/>
                        </a:rPr>
                        <a:t>Online social networks, twitter, youtube, sentiment analysis</a:t>
                      </a:r>
                    </a:p>
                  </a:txBody>
                  <a:tcPr marL="61357" marR="61357" marT="0" marB="0" anchor="ctr"/>
                </a:tc>
                <a:tc>
                  <a:txBody>
                    <a:bodyPr/>
                    <a:lstStyle/>
                    <a:p>
                      <a:pPr algn="just">
                        <a:lnSpc>
                          <a:spcPct val="107000"/>
                        </a:lnSpc>
                        <a:spcAft>
                          <a:spcPts val="800"/>
                        </a:spcAft>
                      </a:pPr>
                      <a:r>
                        <a:rPr lang="en-IN" sz="1300" b="0">
                          <a:effectLst/>
                          <a:latin typeface="Calibri" panose="020F0502020204030204" pitchFamily="34" charset="0"/>
                          <a:ea typeface="Calibri" panose="020F0502020204030204" pitchFamily="34" charset="0"/>
                          <a:cs typeface="Times New Roman" panose="02020603050405020304" pitchFamily="18" charset="0"/>
                        </a:rPr>
                        <a:t>It demonstrates sentiment analysis on the twitter corpus and the youtube metadata and shows that the positive sentiment is higher for donald trump in comparison with joe biden.</a:t>
                      </a:r>
                    </a:p>
                  </a:txBody>
                  <a:tcPr marL="61357" marR="61357" marT="0" marB="0" anchor="ctr"/>
                </a:tc>
                <a:tc>
                  <a:txBody>
                    <a:bodyPr/>
                    <a:lstStyle/>
                    <a:p>
                      <a:pPr algn="just">
                        <a:lnSpc>
                          <a:spcPct val="107000"/>
                        </a:lnSpc>
                        <a:spcAft>
                          <a:spcPts val="800"/>
                        </a:spcAft>
                      </a:pPr>
                      <a:r>
                        <a:rPr lang="en-IN" sz="1300" b="0" dirty="0">
                          <a:effectLst/>
                          <a:latin typeface="Calibri" panose="020F0502020204030204" pitchFamily="34" charset="0"/>
                          <a:ea typeface="Calibri" panose="020F0502020204030204" pitchFamily="34" charset="0"/>
                          <a:cs typeface="Times New Roman" panose="02020603050405020304" pitchFamily="18" charset="0"/>
                        </a:rPr>
                        <a:t>Sarcasm was not detected by this model</a:t>
                      </a:r>
                    </a:p>
                    <a:p>
                      <a:pPr marL="914400" indent="-914400" algn="just">
                        <a:lnSpc>
                          <a:spcPct val="107000"/>
                        </a:lnSpc>
                        <a:spcAft>
                          <a:spcPts val="800"/>
                        </a:spcAft>
                      </a:pPr>
                      <a:endParaRPr lang="en-IN" sz="1300" b="0" dirty="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extLst>
                  <a:ext uri="{0D108BD9-81ED-4DB2-BD59-A6C34878D82A}">
                    <a16:rowId xmlns:a16="http://schemas.microsoft.com/office/drawing/2014/main" val="1979563839"/>
                  </a:ext>
                </a:extLst>
              </a:tr>
            </a:tbl>
          </a:graphicData>
        </a:graphic>
      </p:graphicFrame>
      <p:sp>
        <p:nvSpPr>
          <p:cNvPr id="3" name="Date Placeholder 2">
            <a:extLst>
              <a:ext uri="{FF2B5EF4-FFF2-40B4-BE49-F238E27FC236}">
                <a16:creationId xmlns:a16="http://schemas.microsoft.com/office/drawing/2014/main" id="{606004A9-EB41-A92C-CA90-7E3F2102CA79}"/>
              </a:ext>
            </a:extLst>
          </p:cNvPr>
          <p:cNvSpPr>
            <a:spLocks noGrp="1"/>
          </p:cNvSpPr>
          <p:nvPr>
            <p:ph type="dt" sz="half" idx="10"/>
          </p:nvPr>
        </p:nvSpPr>
        <p:spPr/>
        <p:txBody>
          <a:bodyPr/>
          <a:lstStyle/>
          <a:p>
            <a:fld id="{8DFFD24C-E714-46A6-8BD0-B53ECCBB4CB4}" type="datetime1">
              <a:rPr lang="en-IN" smtClean="0"/>
              <a:t>27-09-2022</a:t>
            </a:fld>
            <a:endParaRPr lang="en-IN"/>
          </a:p>
        </p:txBody>
      </p:sp>
      <p:sp>
        <p:nvSpPr>
          <p:cNvPr id="5" name="Footer Placeholder 4">
            <a:extLst>
              <a:ext uri="{FF2B5EF4-FFF2-40B4-BE49-F238E27FC236}">
                <a16:creationId xmlns:a16="http://schemas.microsoft.com/office/drawing/2014/main" id="{31349407-71E9-84AF-1696-0122D0F03C29}"/>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C59BDE0A-467B-7007-114E-20F0CA31CE1E}"/>
              </a:ext>
            </a:extLst>
          </p:cNvPr>
          <p:cNvSpPr>
            <a:spLocks noGrp="1"/>
          </p:cNvSpPr>
          <p:nvPr>
            <p:ph type="sldNum" sz="quarter" idx="12"/>
          </p:nvPr>
        </p:nvSpPr>
        <p:spPr/>
        <p:txBody>
          <a:bodyPr/>
          <a:lstStyle/>
          <a:p>
            <a:fld id="{9A4ADEAC-79D2-4F15-BC63-08A976F8C898}" type="slidenum">
              <a:rPr lang="en-IN" smtClean="0"/>
              <a:t>5</a:t>
            </a:fld>
            <a:endParaRPr lang="en-IN"/>
          </a:p>
        </p:txBody>
      </p:sp>
      <p:sp>
        <p:nvSpPr>
          <p:cNvPr id="8" name="Rectangle 7">
            <a:extLst>
              <a:ext uri="{FF2B5EF4-FFF2-40B4-BE49-F238E27FC236}">
                <a16:creationId xmlns:a16="http://schemas.microsoft.com/office/drawing/2014/main" id="{43650E01-86C7-A6DB-A447-7B2BE7C58691}"/>
              </a:ext>
            </a:extLst>
          </p:cNvPr>
          <p:cNvSpPr/>
          <p:nvPr/>
        </p:nvSpPr>
        <p:spPr>
          <a:xfrm>
            <a:off x="0" y="63587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768AE11B-1415-7E8F-C29A-6E1B50301A81}"/>
              </a:ext>
            </a:extLst>
          </p:cNvPr>
          <p:cNvSpPr txBox="1">
            <a:spLocks/>
          </p:cNvSpPr>
          <p:nvPr/>
        </p:nvSpPr>
        <p:spPr>
          <a:xfrm>
            <a:off x="838201" y="63587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0" name="Footer Placeholder 4">
            <a:extLst>
              <a:ext uri="{FF2B5EF4-FFF2-40B4-BE49-F238E27FC236}">
                <a16:creationId xmlns:a16="http://schemas.microsoft.com/office/drawing/2014/main" id="{9D0F95AA-A9E8-2753-4242-B514A985A5CD}"/>
              </a:ext>
            </a:extLst>
          </p:cNvPr>
          <p:cNvSpPr txBox="1">
            <a:spLocks/>
          </p:cNvSpPr>
          <p:nvPr/>
        </p:nvSpPr>
        <p:spPr>
          <a:xfrm>
            <a:off x="4038601" y="63587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1624C818-BDD9-D80D-C47C-FACBE6A050E6}"/>
              </a:ext>
            </a:extLst>
          </p:cNvPr>
          <p:cNvSpPr txBox="1">
            <a:spLocks/>
          </p:cNvSpPr>
          <p:nvPr/>
        </p:nvSpPr>
        <p:spPr>
          <a:xfrm>
            <a:off x="8610601" y="63587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5</a:t>
            </a:fld>
            <a:endParaRPr lang="en-IN" dirty="0">
              <a:solidFill>
                <a:schemeClr val="bg1"/>
              </a:solidFill>
            </a:endParaRPr>
          </a:p>
        </p:txBody>
      </p:sp>
    </p:spTree>
    <p:extLst>
      <p:ext uri="{BB962C8B-B14F-4D97-AF65-F5344CB8AC3E}">
        <p14:creationId xmlns:p14="http://schemas.microsoft.com/office/powerpoint/2010/main" val="1269322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0CFC10-0958-4744-C068-7C39D4107B50}"/>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OBJECTIVE</a:t>
            </a:r>
          </a:p>
        </p:txBody>
      </p:sp>
      <p:sp>
        <p:nvSpPr>
          <p:cNvPr id="34" name="Arc 3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6E44E5A-F2AE-B3D7-7D5F-6C71E9626094}"/>
              </a:ext>
            </a:extLst>
          </p:cNvPr>
          <p:cNvSpPr>
            <a:spLocks noGrp="1"/>
          </p:cNvSpPr>
          <p:nvPr>
            <p:ph idx="1"/>
          </p:nvPr>
        </p:nvSpPr>
        <p:spPr>
          <a:xfrm>
            <a:off x="4447308" y="591344"/>
            <a:ext cx="6906491" cy="5585619"/>
          </a:xfrm>
        </p:spPr>
        <p:txBody>
          <a:bodyPr anchor="ctr">
            <a:normAutofit/>
          </a:bodyPr>
          <a:lstStyle/>
          <a:p>
            <a:pPr marL="0" indent="0">
              <a:buNone/>
            </a:pPr>
            <a:r>
              <a:rPr lang="en-IN" dirty="0"/>
              <a:t>By reviewing the previous published paper, the main problem is the model cant detect the sarcastic comments, so we are using state vector machine in NLP to detect the sarcasm and the polarity check using Text Blob and random forest.</a:t>
            </a:r>
          </a:p>
        </p:txBody>
      </p:sp>
      <p:pic>
        <p:nvPicPr>
          <p:cNvPr id="9" name="Picture 2" descr="Faculties - Best Private University in Telangana &amp; Andhra Pradesh | KLH">
            <a:extLst>
              <a:ext uri="{FF2B5EF4-FFF2-40B4-BE49-F238E27FC236}">
                <a16:creationId xmlns:a16="http://schemas.microsoft.com/office/drawing/2014/main" id="{CA5935D9-E0AD-B004-9345-91796B521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006E213F-DF4B-7D10-3BD9-51FB58707ACD}"/>
              </a:ext>
            </a:extLst>
          </p:cNvPr>
          <p:cNvSpPr>
            <a:spLocks noGrp="1"/>
          </p:cNvSpPr>
          <p:nvPr>
            <p:ph type="dt" sz="half" idx="10"/>
          </p:nvPr>
        </p:nvSpPr>
        <p:spPr/>
        <p:txBody>
          <a:bodyPr/>
          <a:lstStyle/>
          <a:p>
            <a:fld id="{B878867A-097F-4F43-9BC9-199994FC0963}" type="datetime1">
              <a:rPr lang="en-IN" smtClean="0"/>
              <a:t>27-09-2022</a:t>
            </a:fld>
            <a:endParaRPr lang="en-IN"/>
          </a:p>
        </p:txBody>
      </p:sp>
      <p:sp>
        <p:nvSpPr>
          <p:cNvPr id="5" name="Footer Placeholder 4">
            <a:extLst>
              <a:ext uri="{FF2B5EF4-FFF2-40B4-BE49-F238E27FC236}">
                <a16:creationId xmlns:a16="http://schemas.microsoft.com/office/drawing/2014/main" id="{76AA636B-6D78-E818-0799-90C1698D883C}"/>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313EF65E-B95A-2BA9-93B5-425949164EBA}"/>
              </a:ext>
            </a:extLst>
          </p:cNvPr>
          <p:cNvSpPr>
            <a:spLocks noGrp="1"/>
          </p:cNvSpPr>
          <p:nvPr>
            <p:ph type="sldNum" sz="quarter" idx="12"/>
          </p:nvPr>
        </p:nvSpPr>
        <p:spPr/>
        <p:txBody>
          <a:bodyPr/>
          <a:lstStyle/>
          <a:p>
            <a:fld id="{9A4ADEAC-79D2-4F15-BC63-08A976F8C898}" type="slidenum">
              <a:rPr lang="en-IN" smtClean="0"/>
              <a:t>6</a:t>
            </a:fld>
            <a:endParaRPr lang="en-IN"/>
          </a:p>
        </p:txBody>
      </p:sp>
      <p:sp>
        <p:nvSpPr>
          <p:cNvPr id="7" name="Rectangle 6">
            <a:extLst>
              <a:ext uri="{FF2B5EF4-FFF2-40B4-BE49-F238E27FC236}">
                <a16:creationId xmlns:a16="http://schemas.microsoft.com/office/drawing/2014/main" id="{BFC70F8F-6AA1-7C21-CDDD-0C7ED6AB1E9F}"/>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Date Placeholder 2">
            <a:extLst>
              <a:ext uri="{FF2B5EF4-FFF2-40B4-BE49-F238E27FC236}">
                <a16:creationId xmlns:a16="http://schemas.microsoft.com/office/drawing/2014/main" id="{07F07E2B-3C63-96E8-CD99-5911D85DEF25}"/>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0" name="Footer Placeholder 4">
            <a:extLst>
              <a:ext uri="{FF2B5EF4-FFF2-40B4-BE49-F238E27FC236}">
                <a16:creationId xmlns:a16="http://schemas.microsoft.com/office/drawing/2014/main" id="{7569330A-7AED-F665-CA56-39F5AEA39E9C}"/>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C71C6ED8-1AD0-D228-76BA-458492558881}"/>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6</a:t>
            </a:fld>
            <a:endParaRPr lang="en-IN" dirty="0">
              <a:solidFill>
                <a:schemeClr val="bg1"/>
              </a:solidFill>
            </a:endParaRPr>
          </a:p>
        </p:txBody>
      </p:sp>
    </p:spTree>
    <p:extLst>
      <p:ext uri="{BB962C8B-B14F-4D97-AF65-F5344CB8AC3E}">
        <p14:creationId xmlns:p14="http://schemas.microsoft.com/office/powerpoint/2010/main" val="1190240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83CF20-B777-FCF6-2870-F19B28BED2A4}"/>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PROBLEM STATEMENT</a:t>
            </a:r>
          </a:p>
        </p:txBody>
      </p:sp>
      <p:sp>
        <p:nvSpPr>
          <p:cNvPr id="29" name="Arc 2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3A4B03B-B29A-B7C2-37F9-B9414BEE6133}"/>
              </a:ext>
            </a:extLst>
          </p:cNvPr>
          <p:cNvSpPr>
            <a:spLocks noGrp="1"/>
          </p:cNvSpPr>
          <p:nvPr>
            <p:ph idx="1"/>
          </p:nvPr>
        </p:nvSpPr>
        <p:spPr>
          <a:xfrm>
            <a:off x="4447308" y="591344"/>
            <a:ext cx="6906491" cy="5585619"/>
          </a:xfrm>
        </p:spPr>
        <p:txBody>
          <a:bodyPr anchor="ctr">
            <a:normAutofit/>
          </a:bodyPr>
          <a:lstStyle/>
          <a:p>
            <a:pPr marL="0" indent="0" algn="just">
              <a:buNone/>
            </a:pPr>
            <a:r>
              <a:rPr lang="en-US" sz="2600" dirty="0"/>
              <a:t>The classification of twitter data based on tweets aims to provide efficient and accurate graphical representation of likes, tweets and favor in US presidential elections using sentiment analysis and deriving visualization graphs from it. There are different users who has tweeted either for Trump to win or Biden to win and other users has retweeted it either supporting or rejecting. Based on all these tweets we can derive a final graph and analysis whether Trump or Biden is going to win US presidential elections hypothetically according to people’s views and thoughts. This metadata serves the purpose of helping community to filter relevant opinions more efficiently. </a:t>
            </a:r>
            <a:endParaRPr lang="en-IN" sz="2600" dirty="0"/>
          </a:p>
        </p:txBody>
      </p:sp>
      <p:pic>
        <p:nvPicPr>
          <p:cNvPr id="11" name="Picture 2" descr="Faculties - Best Private University in Telangana &amp; Andhra Pradesh | KLH">
            <a:extLst>
              <a:ext uri="{FF2B5EF4-FFF2-40B4-BE49-F238E27FC236}">
                <a16:creationId xmlns:a16="http://schemas.microsoft.com/office/drawing/2014/main" id="{61F0D4E1-95C1-23F2-9693-AFBC9380E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3AC3B618-764F-B80B-21BF-C6E5CF754584}"/>
              </a:ext>
            </a:extLst>
          </p:cNvPr>
          <p:cNvSpPr>
            <a:spLocks noGrp="1"/>
          </p:cNvSpPr>
          <p:nvPr>
            <p:ph type="dt" sz="half" idx="10"/>
          </p:nvPr>
        </p:nvSpPr>
        <p:spPr/>
        <p:txBody>
          <a:bodyPr/>
          <a:lstStyle/>
          <a:p>
            <a:fld id="{C2F39FD6-94A3-4180-986B-B5CD06BBABF0}" type="datetime1">
              <a:rPr lang="en-IN" smtClean="0"/>
              <a:t>27-09-2022</a:t>
            </a:fld>
            <a:endParaRPr lang="en-IN"/>
          </a:p>
        </p:txBody>
      </p:sp>
      <p:sp>
        <p:nvSpPr>
          <p:cNvPr id="5" name="Footer Placeholder 4">
            <a:extLst>
              <a:ext uri="{FF2B5EF4-FFF2-40B4-BE49-F238E27FC236}">
                <a16:creationId xmlns:a16="http://schemas.microsoft.com/office/drawing/2014/main" id="{32260040-DCF4-3C96-B909-17B5232C24EF}"/>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5B2531F9-2C35-A179-17B5-091D0A341D34}"/>
              </a:ext>
            </a:extLst>
          </p:cNvPr>
          <p:cNvSpPr>
            <a:spLocks noGrp="1"/>
          </p:cNvSpPr>
          <p:nvPr>
            <p:ph type="sldNum" sz="quarter" idx="12"/>
          </p:nvPr>
        </p:nvSpPr>
        <p:spPr/>
        <p:txBody>
          <a:bodyPr/>
          <a:lstStyle/>
          <a:p>
            <a:fld id="{9A4ADEAC-79D2-4F15-BC63-08A976F8C898}" type="slidenum">
              <a:rPr lang="en-IN" smtClean="0"/>
              <a:t>7</a:t>
            </a:fld>
            <a:endParaRPr lang="en-IN"/>
          </a:p>
        </p:txBody>
      </p:sp>
      <p:sp>
        <p:nvSpPr>
          <p:cNvPr id="7" name="Rectangle 6">
            <a:extLst>
              <a:ext uri="{FF2B5EF4-FFF2-40B4-BE49-F238E27FC236}">
                <a16:creationId xmlns:a16="http://schemas.microsoft.com/office/drawing/2014/main" id="{1566490C-0837-EE03-0D79-7A715948D132}"/>
              </a:ext>
            </a:extLst>
          </p:cNvPr>
          <p:cNvSpPr/>
          <p:nvPr/>
        </p:nvSpPr>
        <p:spPr>
          <a:xfrm>
            <a:off x="0" y="6379368"/>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Date Placeholder 2">
            <a:extLst>
              <a:ext uri="{FF2B5EF4-FFF2-40B4-BE49-F238E27FC236}">
                <a16:creationId xmlns:a16="http://schemas.microsoft.com/office/drawing/2014/main" id="{2A0E5BF3-5485-BC20-2125-D4EB3B10D0CA}"/>
              </a:ext>
            </a:extLst>
          </p:cNvPr>
          <p:cNvSpPr txBox="1">
            <a:spLocks/>
          </p:cNvSpPr>
          <p:nvPr/>
        </p:nvSpPr>
        <p:spPr>
          <a:xfrm>
            <a:off x="838201" y="6379367"/>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9" name="Footer Placeholder 4">
            <a:extLst>
              <a:ext uri="{FF2B5EF4-FFF2-40B4-BE49-F238E27FC236}">
                <a16:creationId xmlns:a16="http://schemas.microsoft.com/office/drawing/2014/main" id="{E2497183-20E1-F96D-986D-2D1B071C75B0}"/>
              </a:ext>
            </a:extLst>
          </p:cNvPr>
          <p:cNvSpPr txBox="1">
            <a:spLocks/>
          </p:cNvSpPr>
          <p:nvPr/>
        </p:nvSpPr>
        <p:spPr>
          <a:xfrm>
            <a:off x="4038601" y="637936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0" name="Slide Number Placeholder 5">
            <a:extLst>
              <a:ext uri="{FF2B5EF4-FFF2-40B4-BE49-F238E27FC236}">
                <a16:creationId xmlns:a16="http://schemas.microsoft.com/office/drawing/2014/main" id="{2048F288-E024-00B9-967B-0B257415A1F0}"/>
              </a:ext>
            </a:extLst>
          </p:cNvPr>
          <p:cNvSpPr txBox="1">
            <a:spLocks/>
          </p:cNvSpPr>
          <p:nvPr/>
        </p:nvSpPr>
        <p:spPr>
          <a:xfrm>
            <a:off x="8610601" y="63793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7</a:t>
            </a:fld>
            <a:endParaRPr lang="en-IN" dirty="0">
              <a:solidFill>
                <a:schemeClr val="bg1"/>
              </a:solidFill>
            </a:endParaRPr>
          </a:p>
        </p:txBody>
      </p:sp>
    </p:spTree>
    <p:extLst>
      <p:ext uri="{BB962C8B-B14F-4D97-AF65-F5344CB8AC3E}">
        <p14:creationId xmlns:p14="http://schemas.microsoft.com/office/powerpoint/2010/main" val="850455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5FCA02B2-E56C-CC2B-917E-EA00AC75CCA8}"/>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DATASET TO BE USED</a:t>
            </a:r>
          </a:p>
        </p:txBody>
      </p:sp>
      <p:sp>
        <p:nvSpPr>
          <p:cNvPr id="3" name="Content Placeholder 2">
            <a:extLst>
              <a:ext uri="{FF2B5EF4-FFF2-40B4-BE49-F238E27FC236}">
                <a16:creationId xmlns:a16="http://schemas.microsoft.com/office/drawing/2014/main" id="{7F7BFA5A-C41E-3836-8D7B-E3346DC0D49B}"/>
              </a:ext>
            </a:extLst>
          </p:cNvPr>
          <p:cNvSpPr>
            <a:spLocks noGrp="1"/>
          </p:cNvSpPr>
          <p:nvPr>
            <p:ph idx="1"/>
          </p:nvPr>
        </p:nvSpPr>
        <p:spPr>
          <a:xfrm>
            <a:off x="3315031" y="4076802"/>
            <a:ext cx="5561938" cy="1534587"/>
          </a:xfrm>
        </p:spPr>
        <p:txBody>
          <a:bodyPr vert="horz" lIns="91440" tIns="45720" rIns="91440" bIns="45720" rtlCol="0">
            <a:normAutofit/>
          </a:bodyPr>
          <a:lstStyle/>
          <a:p>
            <a:pPr marL="0" indent="0" algn="ctr">
              <a:buNone/>
            </a:pPr>
            <a:r>
              <a:rPr lang="en-US" sz="2400" kern="1200" dirty="0">
                <a:solidFill>
                  <a:schemeClr val="tx1"/>
                </a:solidFill>
                <a:latin typeface="+mn-lt"/>
                <a:ea typeface="+mn-ea"/>
                <a:cs typeface="+mn-cs"/>
                <a:hlinkClick r:id="rId2"/>
              </a:rPr>
              <a:t>https://www.kaggle.com/datasets/manchunhui/us-election-2020-tweets</a:t>
            </a:r>
            <a:endParaRPr lang="en-US" sz="2400" kern="1200" dirty="0">
              <a:solidFill>
                <a:schemeClr val="tx1"/>
              </a:solidFill>
              <a:latin typeface="+mn-lt"/>
              <a:ea typeface="+mn-ea"/>
              <a:cs typeface="+mn-cs"/>
            </a:endParaRPr>
          </a:p>
        </p:txBody>
      </p:sp>
      <p:sp>
        <p:nvSpPr>
          <p:cNvPr id="49" name="Arc 4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Oval 5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Faculties - Best Private University in Telangana &amp; Andhra Pradesh | KLH">
            <a:extLst>
              <a:ext uri="{FF2B5EF4-FFF2-40B4-BE49-F238E27FC236}">
                <a16:creationId xmlns:a16="http://schemas.microsoft.com/office/drawing/2014/main" id="{85E02DA4-228C-7FED-2351-11D59ED4E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28EE5E8A-BEEC-6C34-60A0-6129840171C7}"/>
              </a:ext>
            </a:extLst>
          </p:cNvPr>
          <p:cNvSpPr>
            <a:spLocks noGrp="1"/>
          </p:cNvSpPr>
          <p:nvPr>
            <p:ph type="dt" sz="half" idx="10"/>
          </p:nvPr>
        </p:nvSpPr>
        <p:spPr/>
        <p:txBody>
          <a:bodyPr/>
          <a:lstStyle/>
          <a:p>
            <a:fld id="{8371A404-439E-4DD7-B67F-203CCDB9D266}" type="datetime1">
              <a:rPr lang="en-IN" smtClean="0"/>
              <a:t>27-09-2022</a:t>
            </a:fld>
            <a:endParaRPr lang="en-IN"/>
          </a:p>
        </p:txBody>
      </p:sp>
      <p:sp>
        <p:nvSpPr>
          <p:cNvPr id="5" name="Footer Placeholder 4">
            <a:extLst>
              <a:ext uri="{FF2B5EF4-FFF2-40B4-BE49-F238E27FC236}">
                <a16:creationId xmlns:a16="http://schemas.microsoft.com/office/drawing/2014/main" id="{5E0F742E-2E2E-5B91-6C45-38F464999A51}"/>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DF88CC0A-B1CB-F59A-E218-C451DA598FAE}"/>
              </a:ext>
            </a:extLst>
          </p:cNvPr>
          <p:cNvSpPr>
            <a:spLocks noGrp="1"/>
          </p:cNvSpPr>
          <p:nvPr>
            <p:ph type="sldNum" sz="quarter" idx="12"/>
          </p:nvPr>
        </p:nvSpPr>
        <p:spPr/>
        <p:txBody>
          <a:bodyPr/>
          <a:lstStyle/>
          <a:p>
            <a:fld id="{9A4ADEAC-79D2-4F15-BC63-08A976F8C898}" type="slidenum">
              <a:rPr lang="en-IN" smtClean="0"/>
              <a:t>8</a:t>
            </a:fld>
            <a:endParaRPr lang="en-IN"/>
          </a:p>
        </p:txBody>
      </p:sp>
    </p:spTree>
    <p:extLst>
      <p:ext uri="{BB962C8B-B14F-4D97-AF65-F5344CB8AC3E}">
        <p14:creationId xmlns:p14="http://schemas.microsoft.com/office/powerpoint/2010/main" val="183959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D48C2B-0E8B-2B1B-DC10-E3FA89D3C79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TRUMP DATASET</a:t>
            </a:r>
          </a:p>
        </p:txBody>
      </p:sp>
      <p:cxnSp>
        <p:nvCxnSpPr>
          <p:cNvPr id="19"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application, table, Excel&#10;&#10;Description automatically generated">
            <a:extLst>
              <a:ext uri="{FF2B5EF4-FFF2-40B4-BE49-F238E27FC236}">
                <a16:creationId xmlns:a16="http://schemas.microsoft.com/office/drawing/2014/main" id="{FD2F27BF-0117-6967-43F0-746D0F9DB0F9}"/>
              </a:ext>
            </a:extLst>
          </p:cNvPr>
          <p:cNvPicPr>
            <a:picLocks noChangeAspect="1"/>
          </p:cNvPicPr>
          <p:nvPr/>
        </p:nvPicPr>
        <p:blipFill rotWithShape="1">
          <a:blip r:embed="rId2"/>
          <a:srcRect l="8622" r="1926" b="-3"/>
          <a:stretch/>
        </p:blipFill>
        <p:spPr>
          <a:xfrm>
            <a:off x="2607212" y="2310834"/>
            <a:ext cx="6811158" cy="3997637"/>
          </a:xfrm>
          <a:prstGeom prst="rect">
            <a:avLst/>
          </a:prstGeom>
        </p:spPr>
      </p:pic>
      <p:pic>
        <p:nvPicPr>
          <p:cNvPr id="3" name="Picture 2" descr="Faculties - Best Private University in Telangana &amp; Andhra Pradesh | KLH">
            <a:extLst>
              <a:ext uri="{FF2B5EF4-FFF2-40B4-BE49-F238E27FC236}">
                <a16:creationId xmlns:a16="http://schemas.microsoft.com/office/drawing/2014/main" id="{D2D6E87C-E1E8-E6EA-5915-AAF4B0600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12485E34-05D7-54B5-189E-45C54293252C}"/>
              </a:ext>
            </a:extLst>
          </p:cNvPr>
          <p:cNvSpPr>
            <a:spLocks noGrp="1"/>
          </p:cNvSpPr>
          <p:nvPr>
            <p:ph type="dt" sz="half" idx="10"/>
          </p:nvPr>
        </p:nvSpPr>
        <p:spPr/>
        <p:txBody>
          <a:bodyPr/>
          <a:lstStyle/>
          <a:p>
            <a:fld id="{97FAF940-96F7-4DD6-8EB7-80737BF188A7}" type="datetime1">
              <a:rPr lang="en-IN" smtClean="0"/>
              <a:t>27-09-2022</a:t>
            </a:fld>
            <a:endParaRPr lang="en-IN"/>
          </a:p>
        </p:txBody>
      </p:sp>
      <p:sp>
        <p:nvSpPr>
          <p:cNvPr id="6" name="Footer Placeholder 5">
            <a:extLst>
              <a:ext uri="{FF2B5EF4-FFF2-40B4-BE49-F238E27FC236}">
                <a16:creationId xmlns:a16="http://schemas.microsoft.com/office/drawing/2014/main" id="{1715DFB9-BF0C-E2F0-DE66-6383E016CCCE}"/>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82E54D55-BE04-C2C1-EAEE-1555FA7E296F}"/>
              </a:ext>
            </a:extLst>
          </p:cNvPr>
          <p:cNvSpPr>
            <a:spLocks noGrp="1"/>
          </p:cNvSpPr>
          <p:nvPr>
            <p:ph type="sldNum" sz="quarter" idx="12"/>
          </p:nvPr>
        </p:nvSpPr>
        <p:spPr/>
        <p:txBody>
          <a:bodyPr/>
          <a:lstStyle/>
          <a:p>
            <a:fld id="{9A4ADEAC-79D2-4F15-BC63-08A976F8C898}" type="slidenum">
              <a:rPr lang="en-IN" smtClean="0"/>
              <a:t>9</a:t>
            </a:fld>
            <a:endParaRPr lang="en-IN"/>
          </a:p>
        </p:txBody>
      </p:sp>
      <p:sp>
        <p:nvSpPr>
          <p:cNvPr id="8" name="Rectangle 7">
            <a:extLst>
              <a:ext uri="{FF2B5EF4-FFF2-40B4-BE49-F238E27FC236}">
                <a16:creationId xmlns:a16="http://schemas.microsoft.com/office/drawing/2014/main" id="{B46279D9-651C-F201-0FC1-C899BF750A58}"/>
              </a:ext>
            </a:extLst>
          </p:cNvPr>
          <p:cNvSpPr/>
          <p:nvPr/>
        </p:nvSpPr>
        <p:spPr>
          <a:xfrm>
            <a:off x="0" y="6374875"/>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379EC7C1-72B9-3BD5-E046-49F32927781B}"/>
              </a:ext>
            </a:extLst>
          </p:cNvPr>
          <p:cNvSpPr txBox="1">
            <a:spLocks/>
          </p:cNvSpPr>
          <p:nvPr/>
        </p:nvSpPr>
        <p:spPr>
          <a:xfrm>
            <a:off x="838201" y="6374874"/>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27-09-2022</a:t>
            </a:fld>
            <a:endParaRPr lang="en-IN" dirty="0">
              <a:solidFill>
                <a:schemeClr val="bg1"/>
              </a:solidFill>
            </a:endParaRPr>
          </a:p>
        </p:txBody>
      </p:sp>
      <p:sp>
        <p:nvSpPr>
          <p:cNvPr id="10" name="Footer Placeholder 4">
            <a:extLst>
              <a:ext uri="{FF2B5EF4-FFF2-40B4-BE49-F238E27FC236}">
                <a16:creationId xmlns:a16="http://schemas.microsoft.com/office/drawing/2014/main" id="{4826ED5F-53F3-546C-A45E-900954BEEFDE}"/>
              </a:ext>
            </a:extLst>
          </p:cNvPr>
          <p:cNvSpPr txBox="1">
            <a:spLocks/>
          </p:cNvSpPr>
          <p:nvPr/>
        </p:nvSpPr>
        <p:spPr>
          <a:xfrm>
            <a:off x="4038601" y="6374874"/>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0A8C338D-05B0-68CA-9202-443E0E2E01EE}"/>
              </a:ext>
            </a:extLst>
          </p:cNvPr>
          <p:cNvSpPr txBox="1">
            <a:spLocks/>
          </p:cNvSpPr>
          <p:nvPr/>
        </p:nvSpPr>
        <p:spPr>
          <a:xfrm>
            <a:off x="8610601" y="637487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9</a:t>
            </a:fld>
            <a:endParaRPr lang="en-IN" dirty="0">
              <a:solidFill>
                <a:schemeClr val="bg1"/>
              </a:solidFill>
            </a:endParaRPr>
          </a:p>
        </p:txBody>
      </p:sp>
    </p:spTree>
    <p:extLst>
      <p:ext uri="{BB962C8B-B14F-4D97-AF65-F5344CB8AC3E}">
        <p14:creationId xmlns:p14="http://schemas.microsoft.com/office/powerpoint/2010/main" val="31229596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1890</Words>
  <Application>Microsoft Office PowerPoint</Application>
  <PresentationFormat>Widescreen</PresentationFormat>
  <Paragraphs>349</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Consolas</vt:lpstr>
      <vt:lpstr>Office Theme</vt:lpstr>
      <vt:lpstr>TWITTER SENTIMENT ANALYSIS FOR US ELECTIONS</vt:lpstr>
      <vt:lpstr>TABLE OF CONTENTS</vt:lpstr>
      <vt:lpstr>PROJECT AREA</vt:lpstr>
      <vt:lpstr>LITERATURE SURVEY</vt:lpstr>
      <vt:lpstr>LITERATURE SURVEY</vt:lpstr>
      <vt:lpstr>OBJECTIVE</vt:lpstr>
      <vt:lpstr>PROBLEM STATEMENT</vt:lpstr>
      <vt:lpstr>DATASET TO BE USED</vt:lpstr>
      <vt:lpstr>TRUMP DATASET</vt:lpstr>
      <vt:lpstr>BIDEN DATASET</vt:lpstr>
      <vt:lpstr>WORK PROGRESS</vt:lpstr>
      <vt:lpstr>WORK PROGRESS</vt:lpstr>
      <vt:lpstr>CODE IMPLEMENTATION</vt:lpstr>
      <vt:lpstr>CODE IMPLEMENTATION</vt:lpstr>
      <vt:lpstr>CODE IMPLEMENTATION</vt:lpstr>
      <vt:lpstr>CODE IMPLEMENTATION</vt:lpstr>
      <vt:lpstr>CODE IMPLEMENTATION</vt:lpstr>
      <vt:lpstr>CODE IMPLEMENTATION</vt:lpstr>
      <vt:lpstr>CODE IMPLEMENTATION</vt:lpstr>
      <vt:lpstr>CODE IMPLEMENTATION</vt:lpstr>
      <vt:lpstr>CODE IMPLEMENTATION</vt:lpstr>
      <vt:lpstr>CODE IMPLEMENTATION</vt:lpstr>
      <vt:lpstr>CODE IMPLEMENTATION</vt:lpstr>
      <vt:lpstr>CODE IMPLEMENTATION</vt:lpstr>
      <vt:lpstr>CODE IMPLEMENTATION</vt:lpstr>
      <vt:lpstr>OUTPUT</vt:lpstr>
      <vt:lpstr>OUTPUT</vt:lpstr>
      <vt:lpstr>OUTPUT</vt:lpstr>
      <vt:lpstr>OUTPUT</vt:lpstr>
      <vt:lpstr>OUTPUT</vt:lpstr>
      <vt:lpstr>OUTPUT</vt:lpstr>
      <vt:lpstr>OUTPUT</vt:lpstr>
      <vt:lpstr>OUTPUT</vt:lpstr>
      <vt:lpstr>GITHUB REPOSITORY</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WOW CHALLENGE</dc:title>
  <dc:creator>Nihal Agarwal .</dc:creator>
  <cp:lastModifiedBy>Nihal Agarwal .</cp:lastModifiedBy>
  <cp:revision>61</cp:revision>
  <dcterms:created xsi:type="dcterms:W3CDTF">2022-08-06T04:45:01Z</dcterms:created>
  <dcterms:modified xsi:type="dcterms:W3CDTF">2022-09-27T05:06:59Z</dcterms:modified>
</cp:coreProperties>
</file>